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4"/>
  </p:sldMasterIdLst>
  <p:notesMasterIdLst>
    <p:notesMasterId r:id="rId32"/>
  </p:notesMasterIdLst>
  <p:sldIdLst>
    <p:sldId id="256" r:id="rId5"/>
    <p:sldId id="3021" r:id="rId6"/>
    <p:sldId id="3022" r:id="rId7"/>
    <p:sldId id="257" r:id="rId8"/>
    <p:sldId id="266" r:id="rId9"/>
    <p:sldId id="328" r:id="rId10"/>
    <p:sldId id="267" r:id="rId11"/>
    <p:sldId id="329" r:id="rId12"/>
    <p:sldId id="268" r:id="rId13"/>
    <p:sldId id="330" r:id="rId14"/>
    <p:sldId id="269" r:id="rId15"/>
    <p:sldId id="331" r:id="rId16"/>
    <p:sldId id="3023" r:id="rId17"/>
    <p:sldId id="258" r:id="rId18"/>
    <p:sldId id="259" r:id="rId19"/>
    <p:sldId id="260" r:id="rId20"/>
    <p:sldId id="261" r:id="rId21"/>
    <p:sldId id="263" r:id="rId22"/>
    <p:sldId id="270" r:id="rId23"/>
    <p:sldId id="3046" r:id="rId24"/>
    <p:sldId id="3042" r:id="rId25"/>
    <p:sldId id="3043" r:id="rId26"/>
    <p:sldId id="3045" r:id="rId27"/>
    <p:sldId id="3044" r:id="rId28"/>
    <p:sldId id="274" r:id="rId29"/>
    <p:sldId id="275" r:id="rId30"/>
    <p:sldId id="327" r:id="rId31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C45B0-168F-6944-85D7-5B2BD9B56E59}" v="216" dt="2023-09-18T09:15:06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06"/>
    <p:restoredTop sz="96327"/>
  </p:normalViewPr>
  <p:slideViewPr>
    <p:cSldViewPr snapToGrid="0">
      <p:cViewPr varScale="1">
        <p:scale>
          <a:sx n="104" d="100"/>
          <a:sy n="104" d="100"/>
        </p:scale>
        <p:origin x="34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75227-DD8E-A64A-AC6F-AAD9A7D3B066}" type="datetimeFigureOut">
              <a:rPr lang="en-IE" smtClean="0"/>
              <a:t>17/09/2023</a:t>
            </a:fld>
            <a:endParaRPr lang="en-I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EA567F-798B-784B-A3F8-D6619B7ABEE1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28795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32AE093-07E4-4A08-9DFF-4A996E98E45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299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8F02954-E92A-C343-99BA-005D278D3AEF}" type="slidenum">
              <a:rPr kumimoji="0" lang="fr-F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fr-F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8432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5">
            <a:extLst>
              <a:ext uri="{FF2B5EF4-FFF2-40B4-BE49-F238E27FC236}">
                <a16:creationId xmlns:a16="http://schemas.microsoft.com/office/drawing/2014/main" id="{5DD3C26D-0551-7569-B23F-E70B9809C9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59" r="37935"/>
          <a:stretch/>
        </p:blipFill>
        <p:spPr>
          <a:xfrm>
            <a:off x="6297677" y="422781"/>
            <a:ext cx="3434080" cy="7543800"/>
          </a:xfrm>
          <a:prstGeom prst="rect">
            <a:avLst/>
          </a:prstGeom>
        </p:spPr>
      </p:pic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A1C4C819-C6BC-AD91-14B0-61AB160A4CE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735" y="2123526"/>
            <a:ext cx="5525228" cy="1454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42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Big Title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12" name="Espace réservé du texte 7">
            <a:extLst>
              <a:ext uri="{FF2B5EF4-FFF2-40B4-BE49-F238E27FC236}">
                <a16:creationId xmlns:a16="http://schemas.microsoft.com/office/drawing/2014/main" id="{F641284E-C30D-5531-79F7-0B24FAE2BE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708" y="6119080"/>
            <a:ext cx="3962400" cy="4801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alpha val="6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pPr algn="l"/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Footer</a:t>
            </a:r>
          </a:p>
        </p:txBody>
      </p:sp>
      <p:sp>
        <p:nvSpPr>
          <p:cNvPr id="13" name="Espace réservé du texte 4">
            <a:extLst>
              <a:ext uri="{FF2B5EF4-FFF2-40B4-BE49-F238E27FC236}">
                <a16:creationId xmlns:a16="http://schemas.microsoft.com/office/drawing/2014/main" id="{33965530-0F70-4C33-66AE-3F178641C3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735" y="3849565"/>
            <a:ext cx="5525228" cy="199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Subtitle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780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92583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000">
                <a:solidFill>
                  <a:schemeClr val="tx1">
                    <a:alpha val="50000"/>
                  </a:schemeClr>
                </a:solidFill>
                <a:latin typeface="General Sans" panose="020B0604020202020204" charset="0"/>
              </a:defRPr>
            </a:lvl1pPr>
          </a:lstStyle>
          <a:p>
            <a:fld id="{1E70CACA-3451-4C3C-B861-0F680F50D00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204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A picture containing text, indoor, screen&#10;&#10;Description automatically generated">
            <a:extLst>
              <a:ext uri="{FF2B5EF4-FFF2-40B4-BE49-F238E27FC236}">
                <a16:creationId xmlns:a16="http://schemas.microsoft.com/office/drawing/2014/main" id="{139B0966-BCD2-98F0-3001-86C7BFAC3A3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5963" y="-276753"/>
            <a:ext cx="4756502" cy="7134753"/>
          </a:xfrm>
          <a:prstGeom prst="rect">
            <a:avLst/>
          </a:prstGeom>
          <a:effectLst>
            <a:outerShdw blurRad="1270000" dist="495300" dir="2220000" algn="l" rotWithShape="0">
              <a:srgbClr val="2091F9">
                <a:alpha val="40000"/>
              </a:srgbClr>
            </a:outerShdw>
          </a:effectLst>
        </p:spPr>
      </p:pic>
      <p:sp>
        <p:nvSpPr>
          <p:cNvPr id="9" name="Espace réservé du texte 4">
            <a:extLst>
              <a:ext uri="{FF2B5EF4-FFF2-40B4-BE49-F238E27FC236}">
                <a16:creationId xmlns:a16="http://schemas.microsoft.com/office/drawing/2014/main" id="{A064C099-2F6A-BA18-D52C-E646357B4A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735" y="2123526"/>
            <a:ext cx="5525228" cy="1454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42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Big Title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10" name="Espace réservé du texte 7">
            <a:extLst>
              <a:ext uri="{FF2B5EF4-FFF2-40B4-BE49-F238E27FC236}">
                <a16:creationId xmlns:a16="http://schemas.microsoft.com/office/drawing/2014/main" id="{06EF9F42-3BC9-FDD0-E8D6-F6F229666AE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708" y="6119080"/>
            <a:ext cx="3962400" cy="4801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alpha val="6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pPr algn="l"/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Footer</a:t>
            </a:r>
          </a:p>
        </p:txBody>
      </p:sp>
      <p:sp>
        <p:nvSpPr>
          <p:cNvPr id="11" name="Espace réservé du texte 4">
            <a:extLst>
              <a:ext uri="{FF2B5EF4-FFF2-40B4-BE49-F238E27FC236}">
                <a16:creationId xmlns:a16="http://schemas.microsoft.com/office/drawing/2014/main" id="{ED603575-3671-B394-9BA6-3C357D88C5D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735" y="3849565"/>
            <a:ext cx="5525228" cy="199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Subtitle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5896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4">
            <a:extLst>
              <a:ext uri="{FF2B5EF4-FFF2-40B4-BE49-F238E27FC236}">
                <a16:creationId xmlns:a16="http://schemas.microsoft.com/office/drawing/2014/main" id="{C7A0ACB3-8C15-35AE-577D-95F43EC1409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90735" y="2123526"/>
            <a:ext cx="5525228" cy="145442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42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Big Title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4" name="Espace réservé du texte 7">
            <a:extLst>
              <a:ext uri="{FF2B5EF4-FFF2-40B4-BE49-F238E27FC236}">
                <a16:creationId xmlns:a16="http://schemas.microsoft.com/office/drawing/2014/main" id="{AB45202D-2E42-6864-3A61-F499372E35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62708" y="6119080"/>
            <a:ext cx="3962400" cy="4801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alpha val="60000"/>
                  </a:schemeClr>
                </a:solidFill>
                <a:latin typeface="Candara" panose="020E0502030303020204" pitchFamily="34" charset="0"/>
              </a:defRPr>
            </a:lvl1pPr>
          </a:lstStyle>
          <a:p>
            <a:pPr algn="l"/>
            <a:r>
              <a:rPr lang="en-US" sz="2800" dirty="0">
                <a:solidFill>
                  <a:schemeClr val="bg1">
                    <a:alpha val="60000"/>
                  </a:schemeClr>
                </a:solidFill>
                <a:latin typeface="General Sans" pitchFamily="50" charset="0"/>
              </a:rPr>
              <a:t>Footer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2201D7D9-BF54-A675-7825-21FC423A6C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735" y="3849565"/>
            <a:ext cx="5525228" cy="19979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Subtitle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11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8C4D998-CFB4-B80A-E662-773003EB4486}"/>
              </a:ext>
            </a:extLst>
          </p:cNvPr>
          <p:cNvSpPr/>
          <p:nvPr userDrawn="1"/>
        </p:nvSpPr>
        <p:spPr>
          <a:xfrm>
            <a:off x="8279296" y="-1"/>
            <a:ext cx="3912704" cy="7100188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1C53826D-6E25-D9D9-7757-F5B22A85909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25487" y="1611313"/>
            <a:ext cx="10740293" cy="45005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lnSpc>
                <a:spcPct val="200000"/>
              </a:lnSpc>
              <a:buFont typeface="Arial" panose="020B0604020202020204" pitchFamily="34" charset="0"/>
              <a:buChar char="•"/>
              <a:defRPr kumimoji="0" lang="fr-FR" sz="28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0">
                      <a:srgbClr val="F569FF"/>
                    </a:gs>
                    <a:gs pos="87000">
                      <a:srgbClr val="1BDBE9"/>
                    </a:gs>
                  </a:gsLst>
                  <a:lin ang="0" scaled="0"/>
                </a:gradFill>
                <a:effectLst/>
                <a:uLnTx/>
                <a:uFillTx/>
                <a:latin typeface="General Sans" pitchFamily="50" charset="0"/>
                <a:ea typeface="+mn-ea"/>
                <a:cs typeface="+mn-cs"/>
              </a:defRPr>
            </a:lvl1pPr>
            <a:lvl2pPr marL="342900" indent="-342900" algn="l" defTabSz="914400" rtl="0" eaLnBrk="1" latinLnBrk="0" hangingPunct="1">
              <a:lnSpc>
                <a:spcPct val="200000"/>
              </a:lnSpc>
              <a:buFont typeface="Arial" panose="020B0604020202020204" pitchFamily="34" charset="0"/>
              <a:buChar char="•"/>
              <a:defRPr kumimoji="0" lang="fr-FR" sz="28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0">
                      <a:srgbClr val="F569FF"/>
                    </a:gs>
                    <a:gs pos="87000">
                      <a:srgbClr val="1BDBE9"/>
                    </a:gs>
                  </a:gsLst>
                  <a:lin ang="0" scaled="0"/>
                </a:gradFill>
                <a:effectLst/>
                <a:uLnTx/>
                <a:uFillTx/>
                <a:latin typeface="General Sans" pitchFamily="50" charset="0"/>
                <a:ea typeface="+mn-ea"/>
                <a:cs typeface="+mn-cs"/>
              </a:defRPr>
            </a:lvl2pPr>
            <a:lvl3pPr marL="342900" indent="-342900" algn="l" defTabSz="914400" rtl="0" eaLnBrk="1" latinLnBrk="0" hangingPunct="1">
              <a:lnSpc>
                <a:spcPct val="200000"/>
              </a:lnSpc>
              <a:buFont typeface="Arial" panose="020B0604020202020204" pitchFamily="34" charset="0"/>
              <a:buChar char="•"/>
              <a:defRPr kumimoji="0" lang="fr-FR" sz="28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0">
                      <a:srgbClr val="F569FF"/>
                    </a:gs>
                    <a:gs pos="87000">
                      <a:srgbClr val="1BDBE9"/>
                    </a:gs>
                  </a:gsLst>
                  <a:lin ang="0" scaled="0"/>
                </a:gradFill>
                <a:effectLst/>
                <a:uLnTx/>
                <a:uFillTx/>
                <a:latin typeface="General Sans" pitchFamily="50" charset="0"/>
                <a:ea typeface="+mn-ea"/>
                <a:cs typeface="+mn-cs"/>
              </a:defRPr>
            </a:lvl3pPr>
            <a:lvl4pPr marL="342900" indent="-342900" algn="l" defTabSz="914400" rtl="0" eaLnBrk="1" latinLnBrk="0" hangingPunct="1">
              <a:lnSpc>
                <a:spcPct val="200000"/>
              </a:lnSpc>
              <a:buFont typeface="Arial" panose="020B0604020202020204" pitchFamily="34" charset="0"/>
              <a:buChar char="•"/>
              <a:defRPr kumimoji="0" lang="fr-FR" sz="28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0">
                      <a:srgbClr val="F569FF"/>
                    </a:gs>
                    <a:gs pos="87000">
                      <a:srgbClr val="1BDBE9"/>
                    </a:gs>
                  </a:gsLst>
                  <a:lin ang="0" scaled="0"/>
                </a:gradFill>
                <a:effectLst/>
                <a:uLnTx/>
                <a:uFillTx/>
                <a:latin typeface="General Sans" pitchFamily="50" charset="0"/>
                <a:ea typeface="+mn-ea"/>
                <a:cs typeface="+mn-cs"/>
              </a:defRPr>
            </a:lvl4pPr>
            <a:lvl5pPr marL="342900" indent="-342900" algn="l" defTabSz="914400" rtl="0" eaLnBrk="1" latinLnBrk="0" hangingPunct="1">
              <a:lnSpc>
                <a:spcPct val="200000"/>
              </a:lnSpc>
              <a:buFont typeface="Arial" panose="020B0604020202020204" pitchFamily="34" charset="0"/>
              <a:buChar char="•"/>
              <a:defRPr kumimoji="0" lang="fr-FR" sz="2800" b="0" i="0" u="none" strike="noStrike" kern="1200" cap="none" spc="0" normalizeH="0" baseline="0" dirty="0">
                <a:ln>
                  <a:noFill/>
                </a:ln>
                <a:gradFill>
                  <a:gsLst>
                    <a:gs pos="0">
                      <a:srgbClr val="F569FF"/>
                    </a:gs>
                    <a:gs pos="87000">
                      <a:srgbClr val="1BDBE9"/>
                    </a:gs>
                  </a:gsLst>
                  <a:lin ang="0" scaled="0"/>
                </a:gradFill>
                <a:effectLst/>
                <a:uLnTx/>
                <a:uFillTx/>
                <a:latin typeface="General Sans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Item 1</a:t>
            </a:r>
          </a:p>
          <a:p>
            <a:pPr lvl="1"/>
            <a:r>
              <a:rPr lang="fr-FR" dirty="0"/>
              <a:t>Item 2</a:t>
            </a:r>
          </a:p>
          <a:p>
            <a:pPr lvl="2"/>
            <a:r>
              <a:rPr lang="fr-FR" dirty="0"/>
              <a:t>Item 3</a:t>
            </a:r>
          </a:p>
          <a:p>
            <a:pPr lvl="3"/>
            <a:r>
              <a:rPr lang="fr-FR" dirty="0"/>
              <a:t>Item 4</a:t>
            </a:r>
          </a:p>
          <a:p>
            <a:pPr lvl="4"/>
            <a:r>
              <a:rPr lang="fr-FR" dirty="0"/>
              <a:t>Item 5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91B3298-12A8-4017-932A-B4F02692E07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FEA16622-79B9-BB42-A142-4C7171333E74}" type="datetimeFigureOut">
              <a:rPr lang="fr-FR" smtClean="0"/>
              <a:pPr/>
              <a:t>17/09/2023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EA679C70-3752-199B-5A1A-8AE6E692D389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fr-FR"/>
              <a:t>Copyright Quandela 2022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45E350D-2584-F8BC-64FD-107F0FF1CA2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DE5CE1B-7468-DA41-BA80-FBC5B16DD68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96902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DBCBA6-D584-0706-9872-BF065A907A22}"/>
              </a:ext>
            </a:extLst>
          </p:cNvPr>
          <p:cNvSpPr/>
          <p:nvPr userDrawn="1"/>
        </p:nvSpPr>
        <p:spPr>
          <a:xfrm>
            <a:off x="0" y="0"/>
            <a:ext cx="12192000" cy="1800000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28175C-EF82-086C-34BA-4A9193AAB2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44" y="296864"/>
            <a:ext cx="320037" cy="360362"/>
          </a:xfrm>
          <a:prstGeom prst="rect">
            <a:avLst/>
          </a:prstGeom>
        </p:spPr>
      </p:pic>
      <p:pic>
        <p:nvPicPr>
          <p:cNvPr id="13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1F8B8EC-DE85-1FE5-48BF-4D65C52A8D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00000" flipV="1">
            <a:off x="-975375" y="-4710388"/>
            <a:ext cx="16424332" cy="14066636"/>
          </a:xfrm>
          <a:prstGeom prst="rect">
            <a:avLst/>
          </a:prstGeom>
        </p:spPr>
      </p:pic>
      <p:sp>
        <p:nvSpPr>
          <p:cNvPr id="2" name="Rectangle: Rounded Corners 188">
            <a:extLst>
              <a:ext uri="{FF2B5EF4-FFF2-40B4-BE49-F238E27FC236}">
                <a16:creationId xmlns:a16="http://schemas.microsoft.com/office/drawing/2014/main" id="{40BE8811-0EA9-E2B9-DAEC-779B8BB514A4}"/>
              </a:ext>
            </a:extLst>
          </p:cNvPr>
          <p:cNvSpPr>
            <a:spLocks/>
          </p:cNvSpPr>
          <p:nvPr userDrawn="1"/>
        </p:nvSpPr>
        <p:spPr>
          <a:xfrm>
            <a:off x="250524" y="1198665"/>
            <a:ext cx="5040000" cy="734131"/>
          </a:xfrm>
          <a:prstGeom prst="roundRect">
            <a:avLst>
              <a:gd name="adj" fmla="val 10593"/>
            </a:avLst>
          </a:prstGeom>
          <a:gradFill>
            <a:gsLst>
              <a:gs pos="100000">
                <a:srgbClr val="F569FF"/>
              </a:gs>
              <a:gs pos="0">
                <a:srgbClr val="2091F9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0800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4" name="Rectangle: Rounded Corners 158">
            <a:extLst>
              <a:ext uri="{FF2B5EF4-FFF2-40B4-BE49-F238E27FC236}">
                <a16:creationId xmlns:a16="http://schemas.microsoft.com/office/drawing/2014/main" id="{C46E1AE1-CD83-9774-A51B-04BF935C21CF}"/>
              </a:ext>
            </a:extLst>
          </p:cNvPr>
          <p:cNvSpPr/>
          <p:nvPr userDrawn="1"/>
        </p:nvSpPr>
        <p:spPr>
          <a:xfrm>
            <a:off x="242530" y="1674261"/>
            <a:ext cx="5761945" cy="4676947"/>
          </a:xfrm>
          <a:prstGeom prst="roundRect">
            <a:avLst>
              <a:gd name="adj" fmla="val 3673"/>
            </a:avLst>
          </a:prstGeom>
          <a:solidFill>
            <a:schemeClr val="bg1"/>
          </a:solidFill>
          <a:ln>
            <a:noFill/>
          </a:ln>
          <a:effectLst>
            <a:outerShdw blurRad="444500" dir="17220000" algn="ctr" rotWithShape="0">
              <a:srgbClr val="22283A">
                <a:alpha val="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: Rounded Corners 192">
            <a:extLst>
              <a:ext uri="{FF2B5EF4-FFF2-40B4-BE49-F238E27FC236}">
                <a16:creationId xmlns:a16="http://schemas.microsoft.com/office/drawing/2014/main" id="{92E8A924-103B-A06A-945B-740CB732101B}"/>
              </a:ext>
            </a:extLst>
          </p:cNvPr>
          <p:cNvSpPr>
            <a:spLocks/>
          </p:cNvSpPr>
          <p:nvPr userDrawn="1"/>
        </p:nvSpPr>
        <p:spPr>
          <a:xfrm>
            <a:off x="6159244" y="1198665"/>
            <a:ext cx="5040000" cy="734131"/>
          </a:xfrm>
          <a:prstGeom prst="roundRect">
            <a:avLst>
              <a:gd name="adj" fmla="val 12323"/>
            </a:avLst>
          </a:prstGeom>
          <a:gradFill>
            <a:gsLst>
              <a:gs pos="20000">
                <a:srgbClr val="2091F9"/>
              </a:gs>
              <a:gs pos="75000">
                <a:srgbClr val="17D6EA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52000" tIns="108000" rIns="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6" name="Rectangle: Rounded Corners 189">
            <a:extLst>
              <a:ext uri="{FF2B5EF4-FFF2-40B4-BE49-F238E27FC236}">
                <a16:creationId xmlns:a16="http://schemas.microsoft.com/office/drawing/2014/main" id="{613566B5-823B-886A-6ECE-4242F816A09D}"/>
              </a:ext>
            </a:extLst>
          </p:cNvPr>
          <p:cNvSpPr/>
          <p:nvPr userDrawn="1"/>
        </p:nvSpPr>
        <p:spPr>
          <a:xfrm>
            <a:off x="6156327" y="1674261"/>
            <a:ext cx="5761945" cy="4676947"/>
          </a:xfrm>
          <a:prstGeom prst="roundRect">
            <a:avLst>
              <a:gd name="adj" fmla="val 3673"/>
            </a:avLst>
          </a:prstGeom>
          <a:solidFill>
            <a:schemeClr val="bg1"/>
          </a:solidFill>
          <a:ln>
            <a:noFill/>
          </a:ln>
          <a:effectLst>
            <a:outerShdw blurRad="444500" dir="17220000" algn="ctr" rotWithShape="0">
              <a:srgbClr val="22283A">
                <a:alpha val="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Espace réservé du contenu 13">
            <a:extLst>
              <a:ext uri="{FF2B5EF4-FFF2-40B4-BE49-F238E27FC236}">
                <a16:creationId xmlns:a16="http://schemas.microsoft.com/office/drawing/2014/main" id="{6919843F-DCD4-6BBA-14EE-6DF5952365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80493" y="1937939"/>
            <a:ext cx="5287963" cy="4196154"/>
          </a:xfrm>
          <a:prstGeom prst="rect">
            <a:avLst/>
          </a:prstGeo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Abadi" panose="020B0604020104020204" pitchFamily="34" charset="0"/>
              </a:defRPr>
            </a:lvl2pPr>
            <a:lvl3pPr>
              <a:defRPr>
                <a:latin typeface="Abadi" panose="020B0604020104020204" pitchFamily="34" charset="0"/>
              </a:defRPr>
            </a:lvl3pPr>
            <a:lvl4pPr>
              <a:defRPr>
                <a:latin typeface="Abadi" panose="020B0604020104020204" pitchFamily="34" charset="0"/>
              </a:defRPr>
            </a:lvl4pPr>
            <a:lvl5pPr>
              <a:defRPr>
                <a:latin typeface="Abadi" panose="020B0604020104020204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4" name="Espace réservé du contenu 13">
            <a:extLst>
              <a:ext uri="{FF2B5EF4-FFF2-40B4-BE49-F238E27FC236}">
                <a16:creationId xmlns:a16="http://schemas.microsoft.com/office/drawing/2014/main" id="{A76AF274-AD24-826B-32B6-3D0AD0EDAD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23546" y="1932797"/>
            <a:ext cx="5287963" cy="4196154"/>
          </a:xfrm>
          <a:prstGeom prst="rect">
            <a:avLst/>
          </a:prstGeo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  <a:endParaRPr lang="en-GB" noProof="0" dirty="0"/>
          </a:p>
        </p:txBody>
      </p:sp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BDEA13DC-2F05-D409-A1F1-774C0CD850A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7539" y="1289887"/>
            <a:ext cx="4736032" cy="3792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fr-FR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Section Title</a:t>
            </a:r>
          </a:p>
        </p:txBody>
      </p:sp>
      <p:sp>
        <p:nvSpPr>
          <p:cNvPr id="17" name="Espace réservé du texte 15">
            <a:extLst>
              <a:ext uri="{FF2B5EF4-FFF2-40B4-BE49-F238E27FC236}">
                <a16:creationId xmlns:a16="http://schemas.microsoft.com/office/drawing/2014/main" id="{BD7B8E5E-A91B-3D85-A335-8A974AA478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51932" y="1290722"/>
            <a:ext cx="4698659" cy="3783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0" lang="fr-FR" sz="1800" b="0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noProof="0" dirty="0"/>
              <a:t>Section Title</a:t>
            </a:r>
          </a:p>
        </p:txBody>
      </p:sp>
      <p:sp>
        <p:nvSpPr>
          <p:cNvPr id="21" name="Espace réservé du texte 4">
            <a:extLst>
              <a:ext uri="{FF2B5EF4-FFF2-40B4-BE49-F238E27FC236}">
                <a16:creationId xmlns:a16="http://schemas.microsoft.com/office/drawing/2014/main" id="{8BD7CA96-44A8-68D2-08E1-9188B9D15C1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216" y="588994"/>
            <a:ext cx="11145440" cy="46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Title Continuing Here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22" name="Espace réservé du texte 4">
            <a:extLst>
              <a:ext uri="{FF2B5EF4-FFF2-40B4-BE49-F238E27FC236}">
                <a16:creationId xmlns:a16="http://schemas.microsoft.com/office/drawing/2014/main" id="{90BD87C7-9F38-B843-0ABF-43EC331B25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9216" y="89184"/>
            <a:ext cx="11145440" cy="486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First line of the title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3026AE5-7939-0AD7-F7F1-1F2686224E8E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EA16622-79B9-BB42-A142-4C7171333E74}" type="datetimeFigureOut">
              <a:rPr lang="fr-FR" smtClean="0"/>
              <a:pPr/>
              <a:t>17/09/2023</a:t>
            </a:fld>
            <a:endParaRPr lang="fr-FR" dirty="0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E75FF4E1-0176-5171-06B0-AB230904EC4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 dirty="0"/>
              <a:t>Copyright Quandela 2022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F6EC734-F06E-DAC6-DB42-D72A0781A709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DE5CE1B-7468-DA41-BA80-FBC5B16DD68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7235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DBCBA6-D584-0706-9872-BF065A907A22}"/>
              </a:ext>
            </a:extLst>
          </p:cNvPr>
          <p:cNvSpPr/>
          <p:nvPr userDrawn="1"/>
        </p:nvSpPr>
        <p:spPr>
          <a:xfrm>
            <a:off x="0" y="0"/>
            <a:ext cx="12192000" cy="1800000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28175C-EF82-086C-34BA-4A9193AAB2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44" y="296864"/>
            <a:ext cx="320037" cy="360362"/>
          </a:xfrm>
          <a:prstGeom prst="rect">
            <a:avLst/>
          </a:prstGeom>
        </p:spPr>
      </p:pic>
      <p:pic>
        <p:nvPicPr>
          <p:cNvPr id="13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1F8B8EC-DE85-1FE5-48BF-4D65C52A8D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00000" flipV="1">
            <a:off x="-975375" y="-4839598"/>
            <a:ext cx="16424332" cy="14066636"/>
          </a:xfrm>
          <a:prstGeom prst="rect">
            <a:avLst/>
          </a:prstGeom>
        </p:spPr>
      </p:pic>
      <p:sp>
        <p:nvSpPr>
          <p:cNvPr id="17" name="Espace réservé du texte 4">
            <a:extLst>
              <a:ext uri="{FF2B5EF4-FFF2-40B4-BE49-F238E27FC236}">
                <a16:creationId xmlns:a16="http://schemas.microsoft.com/office/drawing/2014/main" id="{19AC9DA9-77C5-966B-F586-3A430CBF9B1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216" y="588994"/>
            <a:ext cx="11145440" cy="46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Title Continuing Here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18" name="Espace réservé du texte 4">
            <a:extLst>
              <a:ext uri="{FF2B5EF4-FFF2-40B4-BE49-F238E27FC236}">
                <a16:creationId xmlns:a16="http://schemas.microsoft.com/office/drawing/2014/main" id="{C8130753-A65F-D4E3-1872-FB24FD37B9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9216" y="89184"/>
            <a:ext cx="11145440" cy="486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First line of the title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6495430-ECEA-7287-47F7-E1E1F7F78384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EA16622-79B9-BB42-A142-4C7171333E74}" type="datetimeFigureOut">
              <a:rPr lang="fr-FR" smtClean="0"/>
              <a:pPr/>
              <a:t>17/09/2023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DE74F9B-1A23-AA86-B25F-5B9C840EBDC5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Copyright Quandela 2022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E0F54F-67D6-3D1B-DF9C-490CD87170BF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DE5CE1B-7468-DA41-BA80-FBC5B16DD68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401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DBCBA6-D584-0706-9872-BF065A907A22}"/>
              </a:ext>
            </a:extLst>
          </p:cNvPr>
          <p:cNvSpPr/>
          <p:nvPr userDrawn="1"/>
        </p:nvSpPr>
        <p:spPr>
          <a:xfrm>
            <a:off x="0" y="0"/>
            <a:ext cx="12192000" cy="1800000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28175C-EF82-086C-34BA-4A9193AAB2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44" y="296864"/>
            <a:ext cx="320037" cy="360362"/>
          </a:xfrm>
          <a:prstGeom prst="rect">
            <a:avLst/>
          </a:prstGeom>
        </p:spPr>
      </p:pic>
      <p:pic>
        <p:nvPicPr>
          <p:cNvPr id="13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81F8B8EC-DE85-1FE5-48BF-4D65C52A8D3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00000" flipV="1">
            <a:off x="-975375" y="-4839598"/>
            <a:ext cx="16424332" cy="14066636"/>
          </a:xfrm>
          <a:prstGeom prst="rect">
            <a:avLst/>
          </a:prstGeom>
        </p:spPr>
      </p:pic>
      <p:sp>
        <p:nvSpPr>
          <p:cNvPr id="14" name="Espace réservé du texte 4">
            <a:extLst>
              <a:ext uri="{FF2B5EF4-FFF2-40B4-BE49-F238E27FC236}">
                <a16:creationId xmlns:a16="http://schemas.microsoft.com/office/drawing/2014/main" id="{E8037352-FE14-E21F-0141-5245039A90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216" y="588994"/>
            <a:ext cx="11145440" cy="46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Title Continuing Here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15" name="Espace réservé du texte 4">
            <a:extLst>
              <a:ext uri="{FF2B5EF4-FFF2-40B4-BE49-F238E27FC236}">
                <a16:creationId xmlns:a16="http://schemas.microsoft.com/office/drawing/2014/main" id="{A2A52179-AA1E-84EA-6F08-4B4F3E85AD2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9216" y="89184"/>
            <a:ext cx="11145440" cy="486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First line of the title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BC5577BD-8FE9-286C-206B-CECA6EE317FB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FEA16622-79B9-BB42-A142-4C7171333E74}" type="datetimeFigureOut">
              <a:rPr lang="fr-FR" smtClean="0"/>
              <a:pPr/>
              <a:t>17/09/2023</a:t>
            </a:fld>
            <a:endParaRPr lang="fr-FR" dirty="0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60A4CAF-3861-3B2D-C6C4-2BA2E3E8F07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fr-FR"/>
              <a:t>Copyright Quandela 2022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3F8FF00-C5BD-11F0-DA62-DF34B91AD1B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1DE5CE1B-7468-DA41-BA80-FBC5B16DD680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6490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BDBCBA6-D584-0706-9872-BF065A907A22}"/>
              </a:ext>
            </a:extLst>
          </p:cNvPr>
          <p:cNvSpPr/>
          <p:nvPr userDrawn="1"/>
        </p:nvSpPr>
        <p:spPr>
          <a:xfrm>
            <a:off x="0" y="0"/>
            <a:ext cx="12192000" cy="1800000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528175C-EF82-086C-34BA-4A9193AAB2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44" y="296864"/>
            <a:ext cx="320037" cy="360362"/>
          </a:xfrm>
          <a:prstGeom prst="rect">
            <a:avLst/>
          </a:prstGeom>
        </p:spPr>
      </p:pic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1F15CD19-03EE-C136-AA74-13C3737103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9216" y="588994"/>
            <a:ext cx="11145440" cy="4624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2800" kern="12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3600" dirty="0"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50" charset="0"/>
              </a:rPr>
              <a:t>Title Continuing Here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  <p:sp>
        <p:nvSpPr>
          <p:cNvPr id="7" name="Espace réservé du texte 4">
            <a:extLst>
              <a:ext uri="{FF2B5EF4-FFF2-40B4-BE49-F238E27FC236}">
                <a16:creationId xmlns:a16="http://schemas.microsoft.com/office/drawing/2014/main" id="{0528F4AF-3683-7681-56F7-ED522D643B0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09216" y="89184"/>
            <a:ext cx="11145440" cy="4866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lang="en-US" sz="3600" kern="1200" dirty="0">
                <a:solidFill>
                  <a:schemeClr val="bg1"/>
                </a:solidFill>
                <a:latin typeface="General Sans" pitchFamily="50" charset="0"/>
                <a:ea typeface="+mn-ea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2800" dirty="0">
                <a:solidFill>
                  <a:schemeClr val="bg1"/>
                </a:solidFill>
                <a:latin typeface="General Sans" pitchFamily="50" charset="0"/>
              </a:rPr>
              <a:t>First line of the title</a:t>
            </a:r>
            <a:endParaRPr lang="en-US" sz="3600" dirty="0">
              <a:solidFill>
                <a:schemeClr val="bg1"/>
              </a:solidFill>
              <a:latin typeface="General Sans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861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ext, logo&#10;&#10;Description automatically generated">
            <a:extLst>
              <a:ext uri="{FF2B5EF4-FFF2-40B4-BE49-F238E27FC236}">
                <a16:creationId xmlns:a16="http://schemas.microsoft.com/office/drawing/2014/main" id="{2C968CEC-CA64-B5C4-58F1-0CB400B00B6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4962" y="294924"/>
            <a:ext cx="1680009" cy="3603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6FCA2C0-A3AE-CEBA-B548-B882D3BA46D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113838" y="292542"/>
            <a:ext cx="2743200" cy="365125"/>
          </a:xfrm>
        </p:spPr>
        <p:txBody>
          <a:bodyPr/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solidFill>
                  <a:schemeClr val="bg1"/>
                </a:solidFill>
              </a:defRPr>
            </a:lvl1pPr>
          </a:lstStyle>
          <a:p>
            <a:fld id="{FAD52C85-91C5-5349-8A5D-892F9DD8B45A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A04E63-1EDC-227C-437B-2AAD8B0269D7}"/>
              </a:ext>
            </a:extLst>
          </p:cNvPr>
          <p:cNvSpPr txBox="1"/>
          <p:nvPr userDrawn="1"/>
        </p:nvSpPr>
        <p:spPr>
          <a:xfrm>
            <a:off x="8803483" y="759062"/>
            <a:ext cx="3054347" cy="3847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  <a:alpha val="30000"/>
                  </a:srgbClr>
                </a:solidFill>
                <a:effectLst/>
                <a:uLnTx/>
                <a:uFillTx/>
                <a:latin typeface="General Sans" pitchFamily="50" charset="0"/>
                <a:ea typeface="黑体" panose="02010609060101010101" pitchFamily="49" charset="-122"/>
                <a:cs typeface="+mn-cs"/>
              </a:rPr>
              <a:t>CONFIDENTIALITY NOTICE  -  The contents of this presentation is intended solely for the addressee and may contain confidential and/or privileged information and may be legally protected from disclosure.</a:t>
            </a:r>
            <a:br>
              <a:rPr kumimoji="0" lang="en-US" altLang="zh-CN" sz="5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  <a:alpha val="30000"/>
                  </a:srgbClr>
                </a:solidFill>
                <a:effectLst/>
                <a:uLnTx/>
                <a:uFillTx/>
                <a:latin typeface="General Sans" pitchFamily="50" charset="0"/>
                <a:ea typeface="黑体" panose="02010609060101010101" pitchFamily="49" charset="-122"/>
                <a:cs typeface="+mn-cs"/>
              </a:rPr>
            </a:br>
            <a:br>
              <a:rPr kumimoji="0" lang="en-US" altLang="zh-CN" sz="5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  <a:alpha val="30000"/>
                  </a:srgbClr>
                </a:solidFill>
                <a:effectLst/>
                <a:uLnTx/>
                <a:uFillTx/>
                <a:latin typeface="General Sans" pitchFamily="50" charset="0"/>
                <a:ea typeface="黑体" panose="02010609060101010101" pitchFamily="49" charset="-122"/>
                <a:cs typeface="+mn-cs"/>
              </a:rPr>
            </a:br>
            <a:r>
              <a:rPr kumimoji="0" lang="en-US" altLang="zh-CN" sz="5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  <a:alpha val="30000"/>
                  </a:srgbClr>
                </a:solidFill>
                <a:effectLst/>
                <a:uLnTx/>
                <a:uFillTx/>
                <a:latin typeface="General Sans" pitchFamily="50" charset="0"/>
                <a:ea typeface="黑体" panose="02010609060101010101" pitchFamily="49" charset="-122"/>
                <a:cs typeface="+mn-cs"/>
              </a:rPr>
              <a:t>COPYRIGHT  -  Any reproduction of the images contained in this</a:t>
            </a:r>
            <a:br>
              <a:rPr kumimoji="0" lang="en-US" altLang="zh-CN" sz="5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  <a:alpha val="30000"/>
                  </a:srgbClr>
                </a:solidFill>
                <a:effectLst/>
                <a:uLnTx/>
                <a:uFillTx/>
                <a:latin typeface="General Sans" pitchFamily="50" charset="0"/>
                <a:ea typeface="黑体" panose="02010609060101010101" pitchFamily="49" charset="-122"/>
                <a:cs typeface="+mn-cs"/>
              </a:rPr>
            </a:br>
            <a:r>
              <a:rPr kumimoji="0" lang="en-US" altLang="zh-CN" sz="5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95000"/>
                    <a:alpha val="30000"/>
                  </a:srgbClr>
                </a:solidFill>
                <a:effectLst/>
                <a:uLnTx/>
                <a:uFillTx/>
                <a:latin typeface="General Sans" pitchFamily="50" charset="0"/>
                <a:ea typeface="黑体" panose="02010609060101010101" pitchFamily="49" charset="-122"/>
                <a:cs typeface="+mn-cs"/>
              </a:rPr>
              <a:t> document without the authorization of the author is prohibited.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19A64C-0472-7106-EB20-BE591706A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888" y="1"/>
            <a:ext cx="10515600" cy="6338169"/>
          </a:xfrm>
          <a:prstGeom prst="rect">
            <a:avLst/>
          </a:prstGeom>
        </p:spPr>
        <p:txBody>
          <a:bodyPr anchor="ctr" anchorCtr="0"/>
          <a:lstStyle>
            <a:lvl1pPr>
              <a:defRPr sz="3600" baseline="0">
                <a:gradFill>
                  <a:gsLst>
                    <a:gs pos="0">
                      <a:srgbClr val="F569FF"/>
                    </a:gs>
                    <a:gs pos="87000">
                      <a:srgbClr val="1BDBE9"/>
                    </a:gs>
                  </a:gsLst>
                  <a:lin ang="0" scaled="0"/>
                </a:gradFill>
                <a:latin typeface="General Sans" pitchFamily="2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03195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E522D0A-3EAC-0BF9-A2A0-0C2D9AE293F2}"/>
              </a:ext>
            </a:extLst>
          </p:cNvPr>
          <p:cNvSpPr/>
          <p:nvPr userDrawn="1"/>
        </p:nvSpPr>
        <p:spPr>
          <a:xfrm>
            <a:off x="0" y="-1"/>
            <a:ext cx="8301038" cy="6858001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" name="Picture 9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9473317-58FD-5ED2-7840-9DD937FAF2F3}"/>
              </a:ext>
            </a:extLst>
          </p:cNvPr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700000" flipV="1">
            <a:off x="-1247225" y="-2714236"/>
            <a:ext cx="16424332" cy="14066636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1A135A7-8283-F4DF-1AAA-1AF134F7995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506" y="523311"/>
            <a:ext cx="3671121" cy="787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space réservé du pied de page 16">
            <a:extLst>
              <a:ext uri="{FF2B5EF4-FFF2-40B4-BE49-F238E27FC236}">
                <a16:creationId xmlns:a16="http://schemas.microsoft.com/office/drawing/2014/main" id="{119F6ABF-0E58-1219-9094-241133832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Copyright Quandela 2022</a:t>
            </a:r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1D0669CD-18AF-677A-88EC-B04206699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3083" y="636159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5CE1B-7468-DA41-BA80-FBC5B16DD680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19" name="Espace réservé de la date 18">
            <a:extLst>
              <a:ext uri="{FF2B5EF4-FFF2-40B4-BE49-F238E27FC236}">
                <a16:creationId xmlns:a16="http://schemas.microsoft.com/office/drawing/2014/main" id="{E75DE1DD-B1B7-C344-698A-AF72BB25C0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12035" y="633468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A16622-79B9-BB42-A142-4C7171333E74}" type="datetimeFigureOut">
              <a:rPr lang="fr-FR" smtClean="0"/>
              <a:pPr/>
              <a:t>17/09/2023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0851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5" r:id="rId2"/>
    <p:sldLayoutId id="2147483670" r:id="rId3"/>
    <p:sldLayoutId id="2147483671" r:id="rId4"/>
    <p:sldLayoutId id="2147483669" r:id="rId5"/>
    <p:sldLayoutId id="2147483666" r:id="rId6"/>
    <p:sldLayoutId id="2147483667" r:id="rId7"/>
    <p:sldLayoutId id="2147483668" r:id="rId8"/>
    <p:sldLayoutId id="2147483672" r:id="rId9"/>
    <p:sldLayoutId id="2147483673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e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5.png"/><Relationship Id="rId9" Type="http://schemas.openxmlformats.org/officeDocument/2006/relationships/image" Target="../media/image13.png"/><Relationship Id="rId14" Type="http://schemas.openxmlformats.org/officeDocument/2006/relationships/image" Target="../media/image1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e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61.tif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nature.com/articles/s41467-019-08948-x" TargetMode="External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06BDCE-CC10-B830-7215-9C575AA343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735" y="1737747"/>
            <a:ext cx="5130202" cy="1454426"/>
          </a:xfrm>
        </p:spPr>
        <p:txBody>
          <a:bodyPr/>
          <a:lstStyle/>
          <a:p>
            <a:r>
              <a:rPr lang="en-IE" sz="4000" dirty="0"/>
              <a:t>Testing contextuality on a general-purpose single-photon-based quantum computing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102D70-CFC1-F460-AB1C-C7DB54FA7EC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0735" y="5519855"/>
            <a:ext cx="5933089" cy="1142700"/>
          </a:xfrm>
        </p:spPr>
        <p:txBody>
          <a:bodyPr>
            <a:normAutofit lnSpcReduction="10000"/>
          </a:bodyPr>
          <a:lstStyle/>
          <a:p>
            <a:r>
              <a:rPr lang="en-IE" sz="2000" dirty="0">
                <a:solidFill>
                  <a:schemeClr val="bg2"/>
                </a:solidFill>
              </a:rPr>
              <a:t>arXiv:2306.00874, arXiv:2301.03536</a:t>
            </a:r>
            <a:endParaRPr lang="en-IE" dirty="0"/>
          </a:p>
          <a:p>
            <a:r>
              <a:rPr lang="en-IE" dirty="0"/>
              <a:t>Workshop on Samson’s Springer Volume</a:t>
            </a:r>
          </a:p>
          <a:p>
            <a:r>
              <a:rPr lang="en-IE" dirty="0"/>
              <a:t>UCL, 18</a:t>
            </a:r>
            <a:r>
              <a:rPr lang="en-IE" baseline="30000" dirty="0"/>
              <a:t>th</a:t>
            </a:r>
            <a:r>
              <a:rPr lang="en-IE" dirty="0"/>
              <a:t> Sep 2023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9AA3C3-110E-19EB-6054-23DDB9C0F9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90735" y="4636779"/>
            <a:ext cx="5525228" cy="1454426"/>
          </a:xfrm>
        </p:spPr>
        <p:txBody>
          <a:bodyPr/>
          <a:lstStyle/>
          <a:p>
            <a:r>
              <a:rPr lang="en-IE" dirty="0"/>
              <a:t>Shane Mansfield</a:t>
            </a:r>
          </a:p>
        </p:txBody>
      </p:sp>
    </p:spTree>
    <p:extLst>
      <p:ext uri="{BB962C8B-B14F-4D97-AF65-F5344CB8AC3E}">
        <p14:creationId xmlns:p14="http://schemas.microsoft.com/office/powerpoint/2010/main" val="2204975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8C1759-D9B7-61E7-4384-4451EFB8D7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/>
              <a:t>Demultiplexer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E9526-C13D-6B9F-F696-21E5665BFA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E" dirty="0"/>
              <a:t>Virtual Lab Tour</a:t>
            </a:r>
          </a:p>
        </p:txBody>
      </p:sp>
      <p:pic>
        <p:nvPicPr>
          <p:cNvPr id="4" name="Picture 3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40F78994-6AA2-5B90-2F49-7F85D3F6F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68" b="38953"/>
          <a:stretch/>
        </p:blipFill>
        <p:spPr>
          <a:xfrm>
            <a:off x="2129155" y="1154044"/>
            <a:ext cx="6341608" cy="3417956"/>
          </a:xfrm>
          <a:prstGeom prst="rect">
            <a:avLst/>
          </a:prstGeom>
        </p:spPr>
      </p:pic>
      <p:pic>
        <p:nvPicPr>
          <p:cNvPr id="6" name="Picture 2" descr="Photo capturée">
            <a:extLst>
              <a:ext uri="{FF2B5EF4-FFF2-40B4-BE49-F238E27FC236}">
                <a16:creationId xmlns:a16="http://schemas.microsoft.com/office/drawing/2014/main" id="{26815139-173B-C530-8C6B-6E340ACD38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166" y="3429000"/>
            <a:ext cx="6523639" cy="3011237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512544-4B38-2D72-56F6-3897BCF50C06}"/>
              </a:ext>
            </a:extLst>
          </p:cNvPr>
          <p:cNvCxnSpPr>
            <a:cxnSpLocks/>
          </p:cNvCxnSpPr>
          <p:nvPr/>
        </p:nvCxnSpPr>
        <p:spPr>
          <a:xfrm flipH="1" flipV="1">
            <a:off x="6716994" y="1707705"/>
            <a:ext cx="4928071" cy="171188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F47533-1F92-DC54-BC69-A9A9A333156A}"/>
              </a:ext>
            </a:extLst>
          </p:cNvPr>
          <p:cNvCxnSpPr>
            <a:cxnSpLocks/>
          </p:cNvCxnSpPr>
          <p:nvPr/>
        </p:nvCxnSpPr>
        <p:spPr>
          <a:xfrm flipV="1">
            <a:off x="5141166" y="2879933"/>
            <a:ext cx="0" cy="549067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5">
            <a:extLst>
              <a:ext uri="{FF2B5EF4-FFF2-40B4-BE49-F238E27FC236}">
                <a16:creationId xmlns:a16="http://schemas.microsoft.com/office/drawing/2014/main" id="{1C5F5BDE-8050-C169-A5E3-94EE06E17534}"/>
              </a:ext>
            </a:extLst>
          </p:cNvPr>
          <p:cNvSpPr/>
          <p:nvPr/>
        </p:nvSpPr>
        <p:spPr>
          <a:xfrm>
            <a:off x="4981191" y="1581250"/>
            <a:ext cx="1735803" cy="1298683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6831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E164A8-C3DA-AA0E-8BF5-2A7A057193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/>
              <a:t>Photonic Circuit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08F25-242F-D1D0-03BE-1A24114020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E" dirty="0"/>
              <a:t>Virtual Lab Tour</a:t>
            </a:r>
          </a:p>
        </p:txBody>
      </p:sp>
      <p:pic>
        <p:nvPicPr>
          <p:cNvPr id="4" name="Picture 3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77828E18-7C72-42FC-4A56-46A50F763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7970" b="19639"/>
          <a:stretch/>
        </p:blipFill>
        <p:spPr>
          <a:xfrm>
            <a:off x="1174738" y="1874220"/>
            <a:ext cx="4921262" cy="449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830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1E164A8-C3DA-AA0E-8BF5-2A7A057193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/>
              <a:t>Photonic Circuit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08F25-242F-D1D0-03BE-1A24114020E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E" dirty="0"/>
              <a:t>Virtual Lab Tour</a:t>
            </a:r>
          </a:p>
        </p:txBody>
      </p:sp>
      <p:pic>
        <p:nvPicPr>
          <p:cNvPr id="4" name="Picture 3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77828E18-7C72-42FC-4A56-46A50F7631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37970" b="19639"/>
          <a:stretch/>
        </p:blipFill>
        <p:spPr>
          <a:xfrm>
            <a:off x="1174738" y="1874220"/>
            <a:ext cx="4921262" cy="4499340"/>
          </a:xfrm>
          <a:prstGeom prst="rect">
            <a:avLst/>
          </a:prstGeom>
        </p:spPr>
      </p:pic>
      <p:pic>
        <p:nvPicPr>
          <p:cNvPr id="5" name="Picture 4" descr="Photo capturée">
            <a:extLst>
              <a:ext uri="{FF2B5EF4-FFF2-40B4-BE49-F238E27FC236}">
                <a16:creationId xmlns:a16="http://schemas.microsoft.com/office/drawing/2014/main" id="{60AB5797-7382-F26B-3353-1BB752B2A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254" y="2031047"/>
            <a:ext cx="4909867" cy="2266338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FE8B4CE-F88B-E9A0-5608-9E81FFAA9856}"/>
              </a:ext>
            </a:extLst>
          </p:cNvPr>
          <p:cNvSpPr/>
          <p:nvPr/>
        </p:nvSpPr>
        <p:spPr>
          <a:xfrm>
            <a:off x="3048240" y="4496477"/>
            <a:ext cx="2708694" cy="1770829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55C1258-4212-76CD-0231-7EFB429D25BD}"/>
              </a:ext>
            </a:extLst>
          </p:cNvPr>
          <p:cNvCxnSpPr>
            <a:cxnSpLocks/>
          </p:cNvCxnSpPr>
          <p:nvPr/>
        </p:nvCxnSpPr>
        <p:spPr>
          <a:xfrm flipH="1">
            <a:off x="3220768" y="2031046"/>
            <a:ext cx="2967486" cy="2465431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F58D8A-C6C3-2670-DB83-1768A33BB15E}"/>
              </a:ext>
            </a:extLst>
          </p:cNvPr>
          <p:cNvCxnSpPr>
            <a:cxnSpLocks/>
          </p:cNvCxnSpPr>
          <p:nvPr/>
        </p:nvCxnSpPr>
        <p:spPr>
          <a:xfrm flipH="1">
            <a:off x="5756934" y="4344245"/>
            <a:ext cx="603848" cy="191166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" name="Picture 8" descr="A white background with blue and purple hexagons&#10;&#10;Description automatically generated with low confidence">
            <a:extLst>
              <a:ext uri="{FF2B5EF4-FFF2-40B4-BE49-F238E27FC236}">
                <a16:creationId xmlns:a16="http://schemas.microsoft.com/office/drawing/2014/main" id="{B66877E2-31E3-9DF1-D9C5-1BE783C41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782" y="4492260"/>
            <a:ext cx="4423714" cy="1881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2719FB-B91D-2763-95A8-9B33DCF3A2A5}"/>
              </a:ext>
            </a:extLst>
          </p:cNvPr>
          <p:cNvSpPr txBox="1"/>
          <p:nvPr/>
        </p:nvSpPr>
        <p:spPr>
          <a:xfrm>
            <a:off x="6360782" y="6522595"/>
            <a:ext cx="43321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 dirty="0"/>
              <a:t>12 x 12 fully reconfigurable universal interferometer</a:t>
            </a:r>
          </a:p>
        </p:txBody>
      </p:sp>
    </p:spTree>
    <p:extLst>
      <p:ext uri="{BB962C8B-B14F-4D97-AF65-F5344CB8AC3E}">
        <p14:creationId xmlns:p14="http://schemas.microsoft.com/office/powerpoint/2010/main" val="2288420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1651C-D64F-C761-3B5A-7358D6A712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735" y="2123526"/>
            <a:ext cx="5553948" cy="1454426"/>
          </a:xfrm>
        </p:spPr>
        <p:txBody>
          <a:bodyPr/>
          <a:lstStyle/>
          <a:p>
            <a:r>
              <a:rPr lang="en-FR" dirty="0"/>
              <a:t>Some Notions of Photonic Quantum Computing</a:t>
            </a:r>
          </a:p>
        </p:txBody>
      </p:sp>
    </p:spTree>
    <p:extLst>
      <p:ext uri="{BB962C8B-B14F-4D97-AF65-F5344CB8AC3E}">
        <p14:creationId xmlns:p14="http://schemas.microsoft.com/office/powerpoint/2010/main" val="2568194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font, text, white, typography&#10;&#10;Description automatically generated">
            <a:extLst>
              <a:ext uri="{FF2B5EF4-FFF2-40B4-BE49-F238E27FC236}">
                <a16:creationId xmlns:a16="http://schemas.microsoft.com/office/drawing/2014/main" id="{24218A96-F3AE-08FD-7392-73890A17E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263" y="5850891"/>
            <a:ext cx="2524252" cy="83754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F9DF9A-6EB8-907A-933A-785355D191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/>
              <a:t>Second Quantisation Description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D8E382-1EB7-B9F0-AFCA-6AD6D0FBD84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E" dirty="0"/>
              <a:t>Photonic Operations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C7BE85-E035-F40F-80A3-0FD3A1772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2049" y="2573484"/>
            <a:ext cx="1765300" cy="30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68E78B3-0289-027E-8D00-30C185519B97}"/>
              </a:ext>
            </a:extLst>
          </p:cNvPr>
          <p:cNvSpPr txBox="1"/>
          <p:nvPr/>
        </p:nvSpPr>
        <p:spPr>
          <a:xfrm>
            <a:off x="548640" y="1926335"/>
            <a:ext cx="488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/>
              <a:t>Fock</a:t>
            </a:r>
            <a:r>
              <a:rPr lang="en-IE" dirty="0"/>
              <a:t> state with </a:t>
            </a:r>
            <a:r>
              <a:rPr lang="en-IE" i="1" dirty="0" err="1"/>
              <a:t>n</a:t>
            </a:r>
            <a:r>
              <a:rPr lang="en-IE" i="1" baseline="-25000" dirty="0" err="1"/>
              <a:t>ki</a:t>
            </a:r>
            <a:r>
              <a:rPr lang="en-IE" i="1" dirty="0"/>
              <a:t> </a:t>
            </a:r>
            <a:r>
              <a:rPr lang="en-IE" dirty="0"/>
              <a:t>photons in mode </a:t>
            </a:r>
            <a:r>
              <a:rPr lang="en-IE" i="1" dirty="0"/>
              <a:t>k</a:t>
            </a:r>
            <a:r>
              <a:rPr lang="en-IE" i="1" baseline="-25000" dirty="0"/>
              <a:t>i</a:t>
            </a:r>
          </a:p>
        </p:txBody>
      </p:sp>
      <p:pic>
        <p:nvPicPr>
          <p:cNvPr id="14" name="Picture 13" descr="A picture containing sketch, drawing, handwriting, white&#10;&#10;Description automatically generated">
            <a:extLst>
              <a:ext uri="{FF2B5EF4-FFF2-40B4-BE49-F238E27FC236}">
                <a16:creationId xmlns:a16="http://schemas.microsoft.com/office/drawing/2014/main" id="{4EECE11C-5AC9-1C45-6496-90CE8F6DE7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9389" y="2181743"/>
            <a:ext cx="3409950" cy="3155950"/>
          </a:xfrm>
          <a:prstGeom prst="rect">
            <a:avLst/>
          </a:prstGeom>
        </p:spPr>
      </p:pic>
      <p:pic>
        <p:nvPicPr>
          <p:cNvPr id="18" name="Picture 17" descr="A picture containing text, font, handwriting, white&#10;&#10;Description automatically generated">
            <a:extLst>
              <a:ext uri="{FF2B5EF4-FFF2-40B4-BE49-F238E27FC236}">
                <a16:creationId xmlns:a16="http://schemas.microsoft.com/office/drawing/2014/main" id="{B436D0F5-0288-A22F-6043-758FE093B4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3602" y="5200420"/>
            <a:ext cx="3211978" cy="66916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DCCBAA7-58BB-DEBA-74EB-508674478FAC}"/>
              </a:ext>
            </a:extLst>
          </p:cNvPr>
          <p:cNvCxnSpPr/>
          <p:nvPr/>
        </p:nvCxnSpPr>
        <p:spPr>
          <a:xfrm>
            <a:off x="6321144" y="1960609"/>
            <a:ext cx="0" cy="4761441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4014FDE-0214-DA00-4291-818AA227B4AA}"/>
              </a:ext>
            </a:extLst>
          </p:cNvPr>
          <p:cNvSpPr txBox="1"/>
          <p:nvPr/>
        </p:nvSpPr>
        <p:spPr>
          <a:xfrm>
            <a:off x="6906919" y="5337693"/>
            <a:ext cx="135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General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ED9477-1ECE-48CD-081A-300B78E0C998}"/>
              </a:ext>
            </a:extLst>
          </p:cNvPr>
          <p:cNvSpPr txBox="1"/>
          <p:nvPr/>
        </p:nvSpPr>
        <p:spPr>
          <a:xfrm>
            <a:off x="6909412" y="6098672"/>
            <a:ext cx="135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No phases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56D568-2003-8543-CC57-7266774279C7}"/>
              </a:ext>
            </a:extLst>
          </p:cNvPr>
          <p:cNvSpPr txBox="1"/>
          <p:nvPr/>
        </p:nvSpPr>
        <p:spPr>
          <a:xfrm>
            <a:off x="6605817" y="1976571"/>
            <a:ext cx="3092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Identity on 2 modes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1785A5A-1D34-4A56-FE4E-932B67FDA63A}"/>
              </a:ext>
            </a:extLst>
          </p:cNvPr>
          <p:cNvSpPr txBox="1"/>
          <p:nvPr/>
        </p:nvSpPr>
        <p:spPr>
          <a:xfrm>
            <a:off x="6605450" y="2921173"/>
            <a:ext cx="197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Phase shift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148299-509A-B695-4D73-E215E179D524}"/>
              </a:ext>
            </a:extLst>
          </p:cNvPr>
          <p:cNvSpPr txBox="1"/>
          <p:nvPr/>
        </p:nvSpPr>
        <p:spPr>
          <a:xfrm>
            <a:off x="6605450" y="3803703"/>
            <a:ext cx="2968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Beam splitter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FBD18BA-66F1-6728-F234-2F4BA8A2E4AB}"/>
              </a:ext>
            </a:extLst>
          </p:cNvPr>
          <p:cNvGrpSpPr/>
          <p:nvPr/>
        </p:nvGrpSpPr>
        <p:grpSpPr>
          <a:xfrm>
            <a:off x="298686" y="3216175"/>
            <a:ext cx="5898916" cy="1346159"/>
            <a:chOff x="298686" y="3216175"/>
            <a:chExt cx="5898916" cy="134615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7ABB379-D5AA-2F07-C346-873C25BFD23D}"/>
                </a:ext>
              </a:extLst>
            </p:cNvPr>
            <p:cNvGrpSpPr/>
            <p:nvPr/>
          </p:nvGrpSpPr>
          <p:grpSpPr>
            <a:xfrm>
              <a:off x="298686" y="3216175"/>
              <a:ext cx="5898916" cy="1346159"/>
              <a:chOff x="298686" y="3216175"/>
              <a:chExt cx="5898916" cy="1346159"/>
            </a:xfrm>
          </p:grpSpPr>
          <p:pic>
            <p:nvPicPr>
              <p:cNvPr id="9" name="Picture 8" descr="A picture containing text, diagram, screenshot, font&#10;&#10;Description automatically generated">
                <a:extLst>
                  <a:ext uri="{FF2B5EF4-FFF2-40B4-BE49-F238E27FC236}">
                    <a16:creationId xmlns:a16="http://schemas.microsoft.com/office/drawing/2014/main" id="{663C03E4-B8DF-046C-A748-7A50D8F14D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r="28875" b="55904"/>
              <a:stretch/>
            </p:blipFill>
            <p:spPr>
              <a:xfrm>
                <a:off x="298686" y="3216175"/>
                <a:ext cx="5873514" cy="1346159"/>
              </a:xfrm>
              <a:prstGeom prst="rect">
                <a:avLst/>
              </a:prstGeom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C2535C4-86FE-0F22-0F52-55783D1335F8}"/>
                  </a:ext>
                </a:extLst>
              </p:cNvPr>
              <p:cNvSpPr/>
              <p:nvPr/>
            </p:nvSpPr>
            <p:spPr>
              <a:xfrm>
                <a:off x="6121402" y="3579216"/>
                <a:ext cx="76200" cy="281583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FR"/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3FEF35E-401E-29E7-5D3A-F662A2F0E69C}"/>
                </a:ext>
              </a:extLst>
            </p:cNvPr>
            <p:cNvSpPr/>
            <p:nvPr/>
          </p:nvSpPr>
          <p:spPr>
            <a:xfrm>
              <a:off x="5765800" y="4257534"/>
              <a:ext cx="194733" cy="18035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FB4BF7-0F36-C434-9644-DDCEE8F8A824}"/>
                  </a:ext>
                </a:extLst>
              </p:cNvPr>
              <p:cNvSpPr txBox="1"/>
              <p:nvPr/>
            </p:nvSpPr>
            <p:spPr>
              <a:xfrm>
                <a:off x="2118485" y="5676985"/>
                <a:ext cx="338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|1⟩</m:t>
                      </m:r>
                    </m:oMath>
                  </m:oMathPara>
                </a14:m>
                <a:endParaRPr lang="en-FR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DFB4BF7-0F36-C434-9644-DDCEE8F8A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8485" y="5676985"/>
                <a:ext cx="338234" cy="276999"/>
              </a:xfrm>
              <a:prstGeom prst="rect">
                <a:avLst/>
              </a:prstGeom>
              <a:blipFill>
                <a:blip r:embed="rId7"/>
                <a:stretch>
                  <a:fillRect l="-23636" t="-2174" r="-2727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F5EBF7-039A-065F-8E62-DEEB13FE286A}"/>
                  </a:ext>
                </a:extLst>
              </p:cNvPr>
              <p:cNvSpPr txBox="1"/>
              <p:nvPr/>
            </p:nvSpPr>
            <p:spPr>
              <a:xfrm>
                <a:off x="2747378" y="5676985"/>
                <a:ext cx="338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|2⟩</m:t>
                      </m:r>
                    </m:oMath>
                  </m:oMathPara>
                </a14:m>
                <a:endParaRPr lang="en-F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CF5EBF7-039A-065F-8E62-DEEB13FE28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7378" y="5676985"/>
                <a:ext cx="338234" cy="276999"/>
              </a:xfrm>
              <a:prstGeom prst="rect">
                <a:avLst/>
              </a:prstGeom>
              <a:blipFill>
                <a:blip r:embed="rId8"/>
                <a:stretch>
                  <a:fillRect l="-23636" t="-2174" r="-2727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87524F-AB1E-8D28-70D8-5392F149D71E}"/>
                  </a:ext>
                </a:extLst>
              </p:cNvPr>
              <p:cNvSpPr txBox="1"/>
              <p:nvPr/>
            </p:nvSpPr>
            <p:spPr>
              <a:xfrm>
                <a:off x="3382932" y="5676985"/>
                <a:ext cx="33823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|3⟩</m:t>
                      </m:r>
                    </m:oMath>
                  </m:oMathPara>
                </a14:m>
                <a:endParaRPr lang="en-F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187524F-AB1E-8D28-70D8-5392F149D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2932" y="5676985"/>
                <a:ext cx="338234" cy="276999"/>
              </a:xfrm>
              <a:prstGeom prst="rect">
                <a:avLst/>
              </a:prstGeom>
              <a:blipFill>
                <a:blip r:embed="rId9"/>
                <a:stretch>
                  <a:fillRect l="-23636" t="-2174" r="-27273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FBD8CD-054B-ECB8-418D-228A29D2BC3A}"/>
                  </a:ext>
                </a:extLst>
              </p:cNvPr>
              <p:cNvSpPr txBox="1"/>
              <p:nvPr/>
            </p:nvSpPr>
            <p:spPr>
              <a:xfrm>
                <a:off x="1436447" y="5697506"/>
                <a:ext cx="1971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F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</m:oMath>
                  </m:oMathPara>
                </a14:m>
                <a:endParaRPr lang="en-FR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12FBD8CD-054B-ECB8-418D-228A29D2B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6447" y="5697506"/>
                <a:ext cx="197169" cy="276999"/>
              </a:xfrm>
              <a:prstGeom prst="rect">
                <a:avLst/>
              </a:prstGeom>
              <a:blipFill>
                <a:blip r:embed="rId10"/>
                <a:stretch>
                  <a:fillRect l="-37500" r="-34375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DA2CBE48-F20A-90CA-C260-4299BE3D2827}"/>
              </a:ext>
            </a:extLst>
          </p:cNvPr>
          <p:cNvSpPr txBox="1"/>
          <p:nvPr/>
        </p:nvSpPr>
        <p:spPr>
          <a:xfrm>
            <a:off x="4015847" y="5584652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…</a:t>
            </a:r>
          </a:p>
        </p:txBody>
      </p:sp>
      <p:sp>
        <p:nvSpPr>
          <p:cNvPr id="30" name="Curved Down Arrow 29">
            <a:extLst>
              <a:ext uri="{FF2B5EF4-FFF2-40B4-BE49-F238E27FC236}">
                <a16:creationId xmlns:a16="http://schemas.microsoft.com/office/drawing/2014/main" id="{0826CC37-5D14-B2FC-7F5F-4B02589E61A1}"/>
              </a:ext>
            </a:extLst>
          </p:cNvPr>
          <p:cNvSpPr/>
          <p:nvPr/>
        </p:nvSpPr>
        <p:spPr>
          <a:xfrm>
            <a:off x="2334888" y="5296237"/>
            <a:ext cx="509990" cy="334581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31" name="Curved Up Arrow 30">
            <a:extLst>
              <a:ext uri="{FF2B5EF4-FFF2-40B4-BE49-F238E27FC236}">
                <a16:creationId xmlns:a16="http://schemas.microsoft.com/office/drawing/2014/main" id="{69172AD3-B6EF-8566-EC01-68B9DD5B72AE}"/>
              </a:ext>
            </a:extLst>
          </p:cNvPr>
          <p:cNvSpPr/>
          <p:nvPr/>
        </p:nvSpPr>
        <p:spPr>
          <a:xfrm>
            <a:off x="2322266" y="6000151"/>
            <a:ext cx="509990" cy="365590"/>
          </a:xfrm>
          <a:prstGeom prst="curvedUpArrow">
            <a:avLst/>
          </a:prstGeom>
          <a:scene3d>
            <a:camera prst="orthographicFront">
              <a:rot lat="896506" lon="10810530" rev="8026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D9CE6C2-CC42-74C9-5FA1-6A7EC4E48B78}"/>
              </a:ext>
            </a:extLst>
          </p:cNvPr>
          <p:cNvSpPr txBox="1"/>
          <p:nvPr/>
        </p:nvSpPr>
        <p:spPr>
          <a:xfrm>
            <a:off x="2410330" y="4926904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GB" baseline="30000" dirty="0"/>
              <a:t>†</a:t>
            </a:r>
            <a:endParaRPr lang="en-FR" baseline="30000" dirty="0"/>
          </a:p>
        </p:txBody>
      </p:sp>
      <p:sp>
        <p:nvSpPr>
          <p:cNvPr id="39" name="Curved Down Arrow 38">
            <a:extLst>
              <a:ext uri="{FF2B5EF4-FFF2-40B4-BE49-F238E27FC236}">
                <a16:creationId xmlns:a16="http://schemas.microsoft.com/office/drawing/2014/main" id="{8A30B52E-0B03-1169-5E6F-A0B7EF96B654}"/>
              </a:ext>
            </a:extLst>
          </p:cNvPr>
          <p:cNvSpPr/>
          <p:nvPr/>
        </p:nvSpPr>
        <p:spPr>
          <a:xfrm>
            <a:off x="2996447" y="5303163"/>
            <a:ext cx="509990" cy="334581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331CC4C-85BB-9F74-823D-CC225A9AC607}"/>
              </a:ext>
            </a:extLst>
          </p:cNvPr>
          <p:cNvSpPr txBox="1"/>
          <p:nvPr/>
        </p:nvSpPr>
        <p:spPr>
          <a:xfrm>
            <a:off x="3071889" y="493383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GB" baseline="30000" dirty="0"/>
              <a:t>†</a:t>
            </a:r>
            <a:endParaRPr lang="en-FR" baseline="30000" dirty="0"/>
          </a:p>
        </p:txBody>
      </p:sp>
      <p:sp>
        <p:nvSpPr>
          <p:cNvPr id="41" name="Curved Down Arrow 40">
            <a:extLst>
              <a:ext uri="{FF2B5EF4-FFF2-40B4-BE49-F238E27FC236}">
                <a16:creationId xmlns:a16="http://schemas.microsoft.com/office/drawing/2014/main" id="{36869DCE-8435-A9C2-8447-D3D2F60AB924}"/>
              </a:ext>
            </a:extLst>
          </p:cNvPr>
          <p:cNvSpPr/>
          <p:nvPr/>
        </p:nvSpPr>
        <p:spPr>
          <a:xfrm>
            <a:off x="3637224" y="5310089"/>
            <a:ext cx="509990" cy="334581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 dirty="0">
              <a:solidFill>
                <a:schemeClr val="tx1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0EC6CB7-D715-41F3-94E9-A463EF3FFF8C}"/>
              </a:ext>
            </a:extLst>
          </p:cNvPr>
          <p:cNvSpPr txBox="1"/>
          <p:nvPr/>
        </p:nvSpPr>
        <p:spPr>
          <a:xfrm>
            <a:off x="3712666" y="4940756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</a:t>
            </a:r>
            <a:r>
              <a:rPr lang="en-GB" baseline="30000" dirty="0"/>
              <a:t>†</a:t>
            </a:r>
            <a:endParaRPr lang="en-FR" baseline="300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12F3E64-D230-B545-24F7-E0A30CC3A78F}"/>
              </a:ext>
            </a:extLst>
          </p:cNvPr>
          <p:cNvSpPr txBox="1"/>
          <p:nvPr/>
        </p:nvSpPr>
        <p:spPr>
          <a:xfrm>
            <a:off x="2448802" y="637613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b</a:t>
            </a:r>
          </a:p>
        </p:txBody>
      </p:sp>
      <p:sp>
        <p:nvSpPr>
          <p:cNvPr id="44" name="Curved Up Arrow 43">
            <a:extLst>
              <a:ext uri="{FF2B5EF4-FFF2-40B4-BE49-F238E27FC236}">
                <a16:creationId xmlns:a16="http://schemas.microsoft.com/office/drawing/2014/main" id="{9FE613E0-2554-A5B7-C944-61232B5469E3}"/>
              </a:ext>
            </a:extLst>
          </p:cNvPr>
          <p:cNvSpPr/>
          <p:nvPr/>
        </p:nvSpPr>
        <p:spPr>
          <a:xfrm>
            <a:off x="1716126" y="6017468"/>
            <a:ext cx="509990" cy="365590"/>
          </a:xfrm>
          <a:prstGeom prst="curvedUpArrow">
            <a:avLst/>
          </a:prstGeom>
          <a:scene3d>
            <a:camera prst="orthographicFront">
              <a:rot lat="896506" lon="10810530" rev="8026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CA3E1DE-5D7E-5216-8B77-50DFA08EB5DC}"/>
              </a:ext>
            </a:extLst>
          </p:cNvPr>
          <p:cNvSpPr txBox="1"/>
          <p:nvPr/>
        </p:nvSpPr>
        <p:spPr>
          <a:xfrm>
            <a:off x="1842662" y="639345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b</a:t>
            </a:r>
          </a:p>
        </p:txBody>
      </p:sp>
      <p:sp>
        <p:nvSpPr>
          <p:cNvPr id="46" name="Curved Up Arrow 45">
            <a:extLst>
              <a:ext uri="{FF2B5EF4-FFF2-40B4-BE49-F238E27FC236}">
                <a16:creationId xmlns:a16="http://schemas.microsoft.com/office/drawing/2014/main" id="{EDD160D2-38C4-0D85-F46A-FE5A17AB1995}"/>
              </a:ext>
            </a:extLst>
          </p:cNvPr>
          <p:cNvSpPr/>
          <p:nvPr/>
        </p:nvSpPr>
        <p:spPr>
          <a:xfrm>
            <a:off x="2994216" y="5996686"/>
            <a:ext cx="509990" cy="365590"/>
          </a:xfrm>
          <a:prstGeom prst="curvedUpArrow">
            <a:avLst/>
          </a:prstGeom>
          <a:scene3d>
            <a:camera prst="orthographicFront">
              <a:rot lat="896506" lon="10810530" rev="8026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2C3BC27-010E-A836-8937-9E268E7C7926}"/>
              </a:ext>
            </a:extLst>
          </p:cNvPr>
          <p:cNvSpPr txBox="1"/>
          <p:nvPr/>
        </p:nvSpPr>
        <p:spPr>
          <a:xfrm>
            <a:off x="3120752" y="63726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b</a:t>
            </a:r>
          </a:p>
        </p:txBody>
      </p:sp>
      <p:sp>
        <p:nvSpPr>
          <p:cNvPr id="48" name="Curved Up Arrow 47">
            <a:extLst>
              <a:ext uri="{FF2B5EF4-FFF2-40B4-BE49-F238E27FC236}">
                <a16:creationId xmlns:a16="http://schemas.microsoft.com/office/drawing/2014/main" id="{9092C7FB-90EB-723D-FAB6-7B9BC31836BD}"/>
              </a:ext>
            </a:extLst>
          </p:cNvPr>
          <p:cNvSpPr/>
          <p:nvPr/>
        </p:nvSpPr>
        <p:spPr>
          <a:xfrm>
            <a:off x="3666166" y="5993221"/>
            <a:ext cx="509990" cy="365590"/>
          </a:xfrm>
          <a:prstGeom prst="curvedUpArrow">
            <a:avLst/>
          </a:prstGeom>
          <a:scene3d>
            <a:camera prst="orthographicFront">
              <a:rot lat="896506" lon="10810530" rev="80269"/>
            </a:camera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FR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028CDA1-082A-9342-B117-683CB586C984}"/>
              </a:ext>
            </a:extLst>
          </p:cNvPr>
          <p:cNvSpPr txBox="1"/>
          <p:nvPr/>
        </p:nvSpPr>
        <p:spPr>
          <a:xfrm>
            <a:off x="3792702" y="636920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FR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743945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6946282-05C9-2A99-3EA9-B9F6D0D1B4B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/>
              <a:t>Linear Optical Implementation of an Arbitrary Unitary via Normal 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34B243-5631-C498-DF1E-F81FEA3BEA8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E" dirty="0"/>
              <a:t>Universal interferometer</a:t>
            </a:r>
          </a:p>
        </p:txBody>
      </p:sp>
      <p:pic>
        <p:nvPicPr>
          <p:cNvPr id="11" name="Picture 10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6E3FB20B-3BAC-4B4D-0564-8FCEE44D17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2"/>
          <a:stretch/>
        </p:blipFill>
        <p:spPr>
          <a:xfrm>
            <a:off x="5891276" y="3814148"/>
            <a:ext cx="6096000" cy="2954668"/>
          </a:xfrm>
          <a:prstGeom prst="rect">
            <a:avLst/>
          </a:prstGeom>
        </p:spPr>
      </p:pic>
      <p:pic>
        <p:nvPicPr>
          <p:cNvPr id="12" name="Picture 11" descr="A picture containing diagram, line, plot, text&#10;&#10;Description automatically generated">
            <a:extLst>
              <a:ext uri="{FF2B5EF4-FFF2-40B4-BE49-F238E27FC236}">
                <a16:creationId xmlns:a16="http://schemas.microsoft.com/office/drawing/2014/main" id="{60640B80-811B-BE94-C823-4CB5BFD895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36" b="344"/>
          <a:stretch/>
        </p:blipFill>
        <p:spPr>
          <a:xfrm>
            <a:off x="111512" y="1849374"/>
            <a:ext cx="5694420" cy="35328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04E6AC8-30D9-301F-4AD4-7D2BD2019695}"/>
              </a:ext>
            </a:extLst>
          </p:cNvPr>
          <p:cNvSpPr txBox="1"/>
          <p:nvPr/>
        </p:nvSpPr>
        <p:spPr>
          <a:xfrm>
            <a:off x="329184" y="5598886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Clements, William R., et al. "Optimal design for universal multiport interferometers." </a:t>
            </a:r>
            <a:r>
              <a:rPr lang="en-GB" sz="1200" b="0" i="1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Optica</a:t>
            </a:r>
            <a:r>
              <a:rPr lang="en-GB" sz="1200" b="0" i="0" u="none" strike="noStrike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3.12 (2016): 1460-1465.</a:t>
            </a:r>
          </a:p>
          <a:p>
            <a:endParaRPr lang="en-GB" sz="12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</a:rPr>
              <a:t>Based on an earlier work:</a:t>
            </a:r>
          </a:p>
          <a:p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</a:rPr>
              <a:t>Reck, Michael, et al. "Experimental realization of any discrete unitary operator." </a:t>
            </a:r>
            <a:r>
              <a:rPr lang="en-GB" sz="1200" i="1" dirty="0">
                <a:solidFill>
                  <a:srgbClr val="222222"/>
                </a:solidFill>
                <a:latin typeface="Arial" panose="020B0604020202020204" pitchFamily="34" charset="0"/>
              </a:rPr>
              <a:t>Physical review letters </a:t>
            </a:r>
            <a:r>
              <a:rPr lang="en-GB" sz="1200" dirty="0">
                <a:solidFill>
                  <a:srgbClr val="222222"/>
                </a:solidFill>
                <a:latin typeface="Arial" panose="020B0604020202020204" pitchFamily="34" charset="0"/>
              </a:rPr>
              <a:t>73.1 (1994): 58.</a:t>
            </a:r>
            <a:endParaRPr lang="en-IE" sz="1200" dirty="0"/>
          </a:p>
        </p:txBody>
      </p:sp>
      <p:pic>
        <p:nvPicPr>
          <p:cNvPr id="15" name="Picture 14" descr="A picture containing text, receipt, screenshot, font&#10;&#10;Description automatically generated">
            <a:extLst>
              <a:ext uri="{FF2B5EF4-FFF2-40B4-BE49-F238E27FC236}">
                <a16:creationId xmlns:a16="http://schemas.microsoft.com/office/drawing/2014/main" id="{C9FB1821-6D0E-0369-4F42-23464BB4A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5311" y="1914974"/>
            <a:ext cx="3459472" cy="169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665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DD6B60F-34F0-0908-45E3-A5899167E4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/>
              <a:t>Linear Optics is #P-hard to Exactly Simulate</a:t>
            </a:r>
            <a:endParaRPr lang="en-IE" dirty="0">
              <a:solidFill>
                <a:srgbClr val="FF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1BEA18-CA6A-86B7-6840-630AC68DBF6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E" dirty="0"/>
              <a:t>Boson Sampling</a:t>
            </a:r>
          </a:p>
        </p:txBody>
      </p:sp>
      <p:pic>
        <p:nvPicPr>
          <p:cNvPr id="5" name="Picture 4" descr="A picture containing text, font, diagram, line&#10;&#10;Description automatically generated">
            <a:extLst>
              <a:ext uri="{FF2B5EF4-FFF2-40B4-BE49-F238E27FC236}">
                <a16:creationId xmlns:a16="http://schemas.microsoft.com/office/drawing/2014/main" id="{30C9E067-6C73-78B5-A5E6-E415A0976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336" y="2236724"/>
            <a:ext cx="5689600" cy="4140200"/>
          </a:xfrm>
          <a:prstGeom prst="rect">
            <a:avLst/>
          </a:prstGeom>
        </p:spPr>
      </p:pic>
      <p:pic>
        <p:nvPicPr>
          <p:cNvPr id="7" name="Picture 6" descr="A picture containing text, font, white, line&#10;&#10;Description automatically generated">
            <a:extLst>
              <a:ext uri="{FF2B5EF4-FFF2-40B4-BE49-F238E27FC236}">
                <a16:creationId xmlns:a16="http://schemas.microsoft.com/office/drawing/2014/main" id="{858D1A32-3BF0-17D1-BE6F-51FBEC220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556" y="1900174"/>
            <a:ext cx="4864100" cy="1155700"/>
          </a:xfrm>
          <a:prstGeom prst="rect">
            <a:avLst/>
          </a:prstGeom>
        </p:spPr>
      </p:pic>
      <p:pic>
        <p:nvPicPr>
          <p:cNvPr id="9" name="Picture 8" descr="A picture containing font, text, white, graphics&#10;&#10;Description automatically generated">
            <a:extLst>
              <a:ext uri="{FF2B5EF4-FFF2-40B4-BE49-F238E27FC236}">
                <a16:creationId xmlns:a16="http://schemas.microsoft.com/office/drawing/2014/main" id="{88E0C504-CB22-34A3-E5F9-3E8ED83F1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7506" y="3656838"/>
            <a:ext cx="2870200" cy="1104900"/>
          </a:xfrm>
          <a:prstGeom prst="rect">
            <a:avLst/>
          </a:prstGeom>
        </p:spPr>
      </p:pic>
      <p:pic>
        <p:nvPicPr>
          <p:cNvPr id="11" name="Picture 10" descr="A picture containing font, line, text, white&#10;&#10;Description automatically generated">
            <a:extLst>
              <a:ext uri="{FF2B5EF4-FFF2-40B4-BE49-F238E27FC236}">
                <a16:creationId xmlns:a16="http://schemas.microsoft.com/office/drawing/2014/main" id="{50224625-0459-33E0-18FD-F91C04AA4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87506" y="5341366"/>
            <a:ext cx="2870200" cy="1104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547B55-74E3-B632-B551-4D9B0B8B5FAF}"/>
              </a:ext>
            </a:extLst>
          </p:cNvPr>
          <p:cNvSpPr txBox="1"/>
          <p:nvPr/>
        </p:nvSpPr>
        <p:spPr>
          <a:xfrm>
            <a:off x="134112" y="6353068"/>
            <a:ext cx="6583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/>
              <a:t>Gard, Bryan T., et al. "An introduction to boson-sampling." From atomic to mesoscale: The role of quantum coherence in systems of various complexities. 2015. 167-192.</a:t>
            </a:r>
          </a:p>
        </p:txBody>
      </p:sp>
    </p:spTree>
    <p:extLst>
      <p:ext uri="{BB962C8B-B14F-4D97-AF65-F5344CB8AC3E}">
        <p14:creationId xmlns:p14="http://schemas.microsoft.com/office/powerpoint/2010/main" val="2688337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186900-4E97-8E43-E6E2-EAEEB47CB0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/>
              <a:t>With Universal Interferometer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E92ABE-D2B8-119B-6C33-CDAF9631F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E" dirty="0" err="1"/>
              <a:t>Ascella</a:t>
            </a:r>
            <a:endParaRPr lang="en-IE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7307C7-23A0-5F7F-A763-81ED04FC725D}"/>
              </a:ext>
            </a:extLst>
          </p:cNvPr>
          <p:cNvSpPr txBox="1"/>
          <p:nvPr/>
        </p:nvSpPr>
        <p:spPr>
          <a:xfrm>
            <a:off x="256032" y="2243328"/>
            <a:ext cx="476707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400" dirty="0">
                <a:solidFill>
                  <a:schemeClr val="accent1"/>
                </a:solidFill>
              </a:rPr>
              <a:t>User 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 err="1"/>
              <a:t>Fock</a:t>
            </a:r>
            <a:r>
              <a:rPr lang="en-IE" sz="2400" dirty="0"/>
              <a:t> state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E" sz="2400" dirty="0"/>
              <a:t>Unitary / Photonic Circuit (PC) / Gate-based Quantum Circuit (GB)</a:t>
            </a:r>
          </a:p>
          <a:p>
            <a:endParaRPr lang="en-IE" sz="2400" dirty="0"/>
          </a:p>
          <a:p>
            <a:r>
              <a:rPr lang="en-IE" sz="2400" dirty="0"/>
              <a:t>PC and GB can first be compiled to a unitary</a:t>
            </a:r>
          </a:p>
          <a:p>
            <a:endParaRPr lang="en-IE" sz="2400" dirty="0"/>
          </a:p>
          <a:p>
            <a:r>
              <a:rPr lang="en-IE" sz="2400" dirty="0">
                <a:solidFill>
                  <a:schemeClr val="accent1"/>
                </a:solidFill>
              </a:rPr>
              <a:t>User output</a:t>
            </a:r>
          </a:p>
          <a:p>
            <a:r>
              <a:rPr lang="en-IE" sz="2400" dirty="0">
                <a:solidFill>
                  <a:schemeClr val="tx2"/>
                </a:solidFill>
              </a:rPr>
              <a:t>Coincidence counts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322150F-29CB-416D-7B51-A4FE99D2D076}"/>
              </a:ext>
            </a:extLst>
          </p:cNvPr>
          <p:cNvGrpSpPr/>
          <p:nvPr/>
        </p:nvGrpSpPr>
        <p:grpSpPr>
          <a:xfrm>
            <a:off x="5309397" y="11151"/>
            <a:ext cx="6887865" cy="6768816"/>
            <a:chOff x="5289375" y="0"/>
            <a:chExt cx="6887865" cy="6768816"/>
          </a:xfrm>
        </p:grpSpPr>
        <p:pic>
          <p:nvPicPr>
            <p:cNvPr id="7" name="Picture 6" descr="A picture containing text, screenshot, diagram, design&#10;&#10;Description automatically generated">
              <a:extLst>
                <a:ext uri="{FF2B5EF4-FFF2-40B4-BE49-F238E27FC236}">
                  <a16:creationId xmlns:a16="http://schemas.microsoft.com/office/drawing/2014/main" id="{F76F33B5-0C4C-CE39-B6CC-7F7B3640DA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9375" y="0"/>
              <a:ext cx="6887865" cy="6768816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36AC5B7-EB5D-FF40-DCB5-EFB0A4477589}"/>
                </a:ext>
              </a:extLst>
            </p:cNvPr>
            <p:cNvSpPr/>
            <p:nvPr/>
          </p:nvSpPr>
          <p:spPr>
            <a:xfrm>
              <a:off x="5350933" y="89184"/>
              <a:ext cx="296334" cy="25794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0B0AFA-0D84-44C1-9CE8-331289F9DAB6}"/>
                </a:ext>
              </a:extLst>
            </p:cNvPr>
            <p:cNvSpPr/>
            <p:nvPr/>
          </p:nvSpPr>
          <p:spPr>
            <a:xfrm>
              <a:off x="8263466" y="3489332"/>
              <a:ext cx="270934" cy="1936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F9098A9-5622-66FE-2A58-3AABB1F2F803}"/>
                </a:ext>
              </a:extLst>
            </p:cNvPr>
            <p:cNvSpPr/>
            <p:nvPr/>
          </p:nvSpPr>
          <p:spPr>
            <a:xfrm>
              <a:off x="5340175" y="5224999"/>
              <a:ext cx="270934" cy="19366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FR"/>
            </a:p>
          </p:txBody>
        </p:sp>
      </p:grpSp>
    </p:spTree>
    <p:extLst>
      <p:ext uri="{BB962C8B-B14F-4D97-AF65-F5344CB8AC3E}">
        <p14:creationId xmlns:p14="http://schemas.microsoft.com/office/powerpoint/2010/main" val="3998622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2FCDED-3233-D5A0-1E0A-6B664B3B94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 err="1"/>
              <a:t>Postselection</a:t>
            </a:r>
            <a:r>
              <a:rPr lang="en-IE" dirty="0"/>
              <a:t>, Heralding and Active Linear Optics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22BDA6-0BCF-DADE-8480-2E7D041DAB5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E" dirty="0"/>
              <a:t>Qubits &amp; Logic Gates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0060846-226B-A3D4-D307-4E2CDDF822EC}"/>
              </a:ext>
            </a:extLst>
          </p:cNvPr>
          <p:cNvGrpSpPr/>
          <p:nvPr/>
        </p:nvGrpSpPr>
        <p:grpSpPr>
          <a:xfrm>
            <a:off x="4021773" y="2044689"/>
            <a:ext cx="1700000" cy="1280581"/>
            <a:chOff x="9312767" y="1675835"/>
            <a:chExt cx="1870000" cy="1280581"/>
          </a:xfrm>
        </p:grpSpPr>
        <p:pic>
          <p:nvPicPr>
            <p:cNvPr id="5" name="Picture 4" descr="A screenshot of a computer&#10;&#10;Description automatically generated with medium confidence">
              <a:extLst>
                <a:ext uri="{FF2B5EF4-FFF2-40B4-BE49-F238E27FC236}">
                  <a16:creationId xmlns:a16="http://schemas.microsoft.com/office/drawing/2014/main" id="{25F27410-012D-7D63-D0A7-B84732711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465" t="-1" b="6300"/>
            <a:stretch/>
          </p:blipFill>
          <p:spPr>
            <a:xfrm>
              <a:off x="9312767" y="1949039"/>
              <a:ext cx="1870000" cy="1007377"/>
            </a:xfrm>
            <a:prstGeom prst="rect">
              <a:avLst/>
            </a:prstGeom>
          </p:spPr>
        </p:pic>
        <p:sp>
          <p:nvSpPr>
            <p:cNvPr id="6" name="ZoneTexte 212">
              <a:extLst>
                <a:ext uri="{FF2B5EF4-FFF2-40B4-BE49-F238E27FC236}">
                  <a16:creationId xmlns:a16="http://schemas.microsoft.com/office/drawing/2014/main" id="{ECC6C127-215B-F3D9-F9A4-D04856B194F7}"/>
                </a:ext>
              </a:extLst>
            </p:cNvPr>
            <p:cNvSpPr txBox="1"/>
            <p:nvPr/>
          </p:nvSpPr>
          <p:spPr>
            <a:xfrm>
              <a:off x="9442741" y="1675835"/>
              <a:ext cx="1605007" cy="256345"/>
            </a:xfrm>
            <a:custGeom>
              <a:avLst/>
              <a:gdLst>
                <a:gd name="connsiteX0" fmla="*/ 0 w 3723148"/>
                <a:gd name="connsiteY0" fmla="*/ 0 h 1441013"/>
                <a:gd name="connsiteX1" fmla="*/ 3723148 w 3723148"/>
                <a:gd name="connsiteY1" fmla="*/ 0 h 1441013"/>
                <a:gd name="connsiteX2" fmla="*/ 3723148 w 3723148"/>
                <a:gd name="connsiteY2" fmla="*/ 0 h 1441013"/>
                <a:gd name="connsiteX3" fmla="*/ 3723148 w 3723148"/>
                <a:gd name="connsiteY3" fmla="*/ 1441013 h 1441013"/>
                <a:gd name="connsiteX4" fmla="*/ 3723148 w 3723148"/>
                <a:gd name="connsiteY4" fmla="*/ 1441013 h 1441013"/>
                <a:gd name="connsiteX5" fmla="*/ 0 w 3723148"/>
                <a:gd name="connsiteY5" fmla="*/ 1441013 h 1441013"/>
                <a:gd name="connsiteX6" fmla="*/ 0 w 3723148"/>
                <a:gd name="connsiteY6" fmla="*/ 1441013 h 1441013"/>
                <a:gd name="connsiteX7" fmla="*/ 0 w 3723148"/>
                <a:gd name="connsiteY7" fmla="*/ 0 h 1441013"/>
                <a:gd name="connsiteX0" fmla="*/ 333375 w 3723148"/>
                <a:gd name="connsiteY0" fmla="*/ 257175 h 1441013"/>
                <a:gd name="connsiteX1" fmla="*/ 3723148 w 3723148"/>
                <a:gd name="connsiteY1" fmla="*/ 0 h 1441013"/>
                <a:gd name="connsiteX2" fmla="*/ 3723148 w 3723148"/>
                <a:gd name="connsiteY2" fmla="*/ 0 h 1441013"/>
                <a:gd name="connsiteX3" fmla="*/ 3723148 w 3723148"/>
                <a:gd name="connsiteY3" fmla="*/ 1441013 h 1441013"/>
                <a:gd name="connsiteX4" fmla="*/ 3723148 w 3723148"/>
                <a:gd name="connsiteY4" fmla="*/ 1441013 h 1441013"/>
                <a:gd name="connsiteX5" fmla="*/ 0 w 3723148"/>
                <a:gd name="connsiteY5" fmla="*/ 1441013 h 1441013"/>
                <a:gd name="connsiteX6" fmla="*/ 0 w 3723148"/>
                <a:gd name="connsiteY6" fmla="*/ 1441013 h 1441013"/>
                <a:gd name="connsiteX7" fmla="*/ 333375 w 3723148"/>
                <a:gd name="connsiteY7" fmla="*/ 257175 h 1441013"/>
                <a:gd name="connsiteX0" fmla="*/ 428625 w 3723148"/>
                <a:gd name="connsiteY0" fmla="*/ 161925 h 1441013"/>
                <a:gd name="connsiteX1" fmla="*/ 3723148 w 3723148"/>
                <a:gd name="connsiteY1" fmla="*/ 0 h 1441013"/>
                <a:gd name="connsiteX2" fmla="*/ 3723148 w 3723148"/>
                <a:gd name="connsiteY2" fmla="*/ 0 h 1441013"/>
                <a:gd name="connsiteX3" fmla="*/ 3723148 w 3723148"/>
                <a:gd name="connsiteY3" fmla="*/ 1441013 h 1441013"/>
                <a:gd name="connsiteX4" fmla="*/ 3723148 w 3723148"/>
                <a:gd name="connsiteY4" fmla="*/ 1441013 h 1441013"/>
                <a:gd name="connsiteX5" fmla="*/ 0 w 3723148"/>
                <a:gd name="connsiteY5" fmla="*/ 1441013 h 1441013"/>
                <a:gd name="connsiteX6" fmla="*/ 0 w 3723148"/>
                <a:gd name="connsiteY6" fmla="*/ 1441013 h 1441013"/>
                <a:gd name="connsiteX7" fmla="*/ 428625 w 3723148"/>
                <a:gd name="connsiteY7" fmla="*/ 161925 h 1441013"/>
                <a:gd name="connsiteX0" fmla="*/ 490538 w 3723148"/>
                <a:gd name="connsiteY0" fmla="*/ 133350 h 1441013"/>
                <a:gd name="connsiteX1" fmla="*/ 3723148 w 3723148"/>
                <a:gd name="connsiteY1" fmla="*/ 0 h 1441013"/>
                <a:gd name="connsiteX2" fmla="*/ 3723148 w 3723148"/>
                <a:gd name="connsiteY2" fmla="*/ 0 h 1441013"/>
                <a:gd name="connsiteX3" fmla="*/ 3723148 w 3723148"/>
                <a:gd name="connsiteY3" fmla="*/ 1441013 h 1441013"/>
                <a:gd name="connsiteX4" fmla="*/ 3723148 w 3723148"/>
                <a:gd name="connsiteY4" fmla="*/ 1441013 h 1441013"/>
                <a:gd name="connsiteX5" fmla="*/ 0 w 3723148"/>
                <a:gd name="connsiteY5" fmla="*/ 1441013 h 1441013"/>
                <a:gd name="connsiteX6" fmla="*/ 0 w 3723148"/>
                <a:gd name="connsiteY6" fmla="*/ 1441013 h 1441013"/>
                <a:gd name="connsiteX7" fmla="*/ 490538 w 3723148"/>
                <a:gd name="connsiteY7" fmla="*/ 133350 h 1441013"/>
                <a:gd name="connsiteX0" fmla="*/ 557213 w 3723148"/>
                <a:gd name="connsiteY0" fmla="*/ 66675 h 1441013"/>
                <a:gd name="connsiteX1" fmla="*/ 3723148 w 3723148"/>
                <a:gd name="connsiteY1" fmla="*/ 0 h 1441013"/>
                <a:gd name="connsiteX2" fmla="*/ 3723148 w 3723148"/>
                <a:gd name="connsiteY2" fmla="*/ 0 h 1441013"/>
                <a:gd name="connsiteX3" fmla="*/ 3723148 w 3723148"/>
                <a:gd name="connsiteY3" fmla="*/ 1441013 h 1441013"/>
                <a:gd name="connsiteX4" fmla="*/ 3723148 w 3723148"/>
                <a:gd name="connsiteY4" fmla="*/ 1441013 h 1441013"/>
                <a:gd name="connsiteX5" fmla="*/ 0 w 3723148"/>
                <a:gd name="connsiteY5" fmla="*/ 1441013 h 1441013"/>
                <a:gd name="connsiteX6" fmla="*/ 0 w 3723148"/>
                <a:gd name="connsiteY6" fmla="*/ 1441013 h 1441013"/>
                <a:gd name="connsiteX7" fmla="*/ 557213 w 3723148"/>
                <a:gd name="connsiteY7" fmla="*/ 66675 h 144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3148" h="1441013">
                  <a:moveTo>
                    <a:pt x="557213" y="66675"/>
                  </a:moveTo>
                  <a:lnTo>
                    <a:pt x="3723148" y="0"/>
                  </a:lnTo>
                  <a:lnTo>
                    <a:pt x="3723148" y="0"/>
                  </a:lnTo>
                  <a:lnTo>
                    <a:pt x="3723148" y="1441013"/>
                  </a:lnTo>
                  <a:lnTo>
                    <a:pt x="3723148" y="1441013"/>
                  </a:lnTo>
                  <a:lnTo>
                    <a:pt x="0" y="1441013"/>
                  </a:lnTo>
                  <a:lnTo>
                    <a:pt x="0" y="1441013"/>
                  </a:lnTo>
                  <a:lnTo>
                    <a:pt x="557213" y="66675"/>
                  </a:lnTo>
                  <a:close/>
                </a:path>
              </a:pathLst>
            </a:custGeom>
            <a:noFill/>
          </p:spPr>
          <p:txBody>
            <a:bodyPr wrap="square" rtlCol="0">
              <a:noAutofit/>
            </a:bodyPr>
            <a:lstStyle>
              <a:defPPr>
                <a:defRPr lang="fr-FR"/>
              </a:defPPr>
              <a:lvl1pPr>
                <a:defRPr sz="1200">
                  <a:latin typeface="Abadi Extra Light" panose="020B0604020202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small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eneral Sans" panose="020B0604020202020204" charset="0"/>
                  <a:ea typeface="+mn-ea"/>
                  <a:cs typeface="+mn-cs"/>
                </a:rPr>
                <a:t>one-qubit gate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neral Sans" panose="020B0604020202020204" charset="0"/>
                <a:ea typeface="+mn-ea"/>
                <a:cs typeface="+mn-cs"/>
              </a:endParaRPr>
            </a:p>
          </p:txBody>
        </p:sp>
      </p:grp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8B7A0FA-3E30-B1AD-BF96-29EB518404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768" b="9355"/>
          <a:stretch/>
        </p:blipFill>
        <p:spPr>
          <a:xfrm>
            <a:off x="1141623" y="2589154"/>
            <a:ext cx="1115664" cy="632453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98716F5-F0BD-ADFF-AE73-6494190C10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33" r="40440" b="17072"/>
          <a:stretch/>
        </p:blipFill>
        <p:spPr>
          <a:xfrm>
            <a:off x="2389364" y="2610798"/>
            <a:ext cx="1055933" cy="5786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16B7CA-9052-CA88-248D-5CADE941E893}"/>
              </a:ext>
            </a:extLst>
          </p:cNvPr>
          <p:cNvSpPr txBox="1"/>
          <p:nvPr/>
        </p:nvSpPr>
        <p:spPr>
          <a:xfrm>
            <a:off x="709216" y="2421623"/>
            <a:ext cx="68546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Photon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09EA3F9-9592-61CE-6DFD-754DA83A7D71}"/>
              </a:ext>
            </a:extLst>
          </p:cNvPr>
          <p:cNvCxnSpPr>
            <a:cxnSpLocks/>
          </p:cNvCxnSpPr>
          <p:nvPr/>
        </p:nvCxnSpPr>
        <p:spPr>
          <a:xfrm>
            <a:off x="1208769" y="2684980"/>
            <a:ext cx="371815" cy="144461"/>
          </a:xfrm>
          <a:prstGeom prst="straightConnector1">
            <a:avLst/>
          </a:prstGeom>
          <a:ln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29">
            <a:extLst>
              <a:ext uri="{FF2B5EF4-FFF2-40B4-BE49-F238E27FC236}">
                <a16:creationId xmlns:a16="http://schemas.microsoft.com/office/drawing/2014/main" id="{E6D7698E-E176-5657-AF96-6B442A0D93E6}"/>
              </a:ext>
            </a:extLst>
          </p:cNvPr>
          <p:cNvSpPr txBox="1"/>
          <p:nvPr/>
        </p:nvSpPr>
        <p:spPr>
          <a:xfrm>
            <a:off x="1562002" y="2538582"/>
            <a:ext cx="371815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|0&gt;</a:t>
            </a:r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id="{BD1B2AEC-5CE4-E015-C4E4-3F3D4CA4551A}"/>
              </a:ext>
            </a:extLst>
          </p:cNvPr>
          <p:cNvSpPr txBox="1"/>
          <p:nvPr/>
        </p:nvSpPr>
        <p:spPr>
          <a:xfrm>
            <a:off x="2789675" y="2548991"/>
            <a:ext cx="371815" cy="215444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|1&gt;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90B79E-2B6A-8E9D-21E9-CFAD6461FC21}"/>
              </a:ext>
            </a:extLst>
          </p:cNvPr>
          <p:cNvSpPr txBox="1"/>
          <p:nvPr/>
        </p:nvSpPr>
        <p:spPr>
          <a:xfrm>
            <a:off x="609600" y="1926336"/>
            <a:ext cx="3011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Dual-rail Qubit Encoding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2BA2D1-36FD-46B0-429E-3020A287712F}"/>
              </a:ext>
            </a:extLst>
          </p:cNvPr>
          <p:cNvSpPr txBox="1"/>
          <p:nvPr/>
        </p:nvSpPr>
        <p:spPr>
          <a:xfrm>
            <a:off x="709216" y="3767328"/>
            <a:ext cx="48898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dirty="0"/>
              <a:t>But</a:t>
            </a:r>
            <a:r>
              <a:rPr lang="en-IE" dirty="0"/>
              <a:t> 2-qubit gates cannot be achieved deterministically with passive linear optics</a:t>
            </a:r>
          </a:p>
          <a:p>
            <a:endParaRPr lang="en-IE" dirty="0"/>
          </a:p>
          <a:p>
            <a:r>
              <a:rPr lang="en-IE" dirty="0"/>
              <a:t>Requires: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Nonlinearities (materials unavailable)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/>
              <a:t>Postselection</a:t>
            </a:r>
            <a:r>
              <a:rPr lang="en-IE" dirty="0"/>
              <a:t> (probabilistic)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Heralding (probabilistic)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Feedforward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2928DC-975B-BFA4-670B-8DE9575E1489}"/>
              </a:ext>
            </a:extLst>
          </p:cNvPr>
          <p:cNvCxnSpPr/>
          <p:nvPr/>
        </p:nvCxnSpPr>
        <p:spPr>
          <a:xfrm>
            <a:off x="6120384" y="1926336"/>
            <a:ext cx="0" cy="4742688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picture containing text, diagram, line, font&#10;&#10;Description automatically generated">
            <a:extLst>
              <a:ext uri="{FF2B5EF4-FFF2-40B4-BE49-F238E27FC236}">
                <a16:creationId xmlns:a16="http://schemas.microsoft.com/office/drawing/2014/main" id="{6127862B-5B6A-848C-BF4B-4F2C50827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229" y="2167426"/>
            <a:ext cx="4708171" cy="2394907"/>
          </a:xfrm>
          <a:prstGeom prst="rect">
            <a:avLst/>
          </a:prstGeom>
        </p:spPr>
      </p:pic>
      <p:pic>
        <p:nvPicPr>
          <p:cNvPr id="21" name="Picture 20" descr="A picture containing text, font, white, receipt&#10;&#10;Description automatically generated">
            <a:extLst>
              <a:ext uri="{FF2B5EF4-FFF2-40B4-BE49-F238E27FC236}">
                <a16:creationId xmlns:a16="http://schemas.microsoft.com/office/drawing/2014/main" id="{0BD06949-5FB0-CC71-53FC-4017A8BD8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140" y="4741911"/>
            <a:ext cx="4818285" cy="136645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56210BE-664C-23AC-AA9D-775A2D776304}"/>
              </a:ext>
            </a:extLst>
          </p:cNvPr>
          <p:cNvSpPr txBox="1"/>
          <p:nvPr/>
        </p:nvSpPr>
        <p:spPr>
          <a:xfrm>
            <a:off x="6419089" y="1926336"/>
            <a:ext cx="4401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Basic Example: </a:t>
            </a:r>
            <a:r>
              <a:rPr lang="en-IE" dirty="0" err="1"/>
              <a:t>Postselected</a:t>
            </a:r>
            <a:r>
              <a:rPr lang="en-IE" dirty="0"/>
              <a:t> CNOT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AAF9071-3B22-4D58-7174-B610947F8484}"/>
              </a:ext>
            </a:extLst>
          </p:cNvPr>
          <p:cNvSpPr txBox="1"/>
          <p:nvPr/>
        </p:nvSpPr>
        <p:spPr>
          <a:xfrm>
            <a:off x="6518996" y="6287945"/>
            <a:ext cx="5228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/>
              <a:t>Ralph, Timothy C., et al. "Linear optical controlled-NOT gate in the coincidence basis." Physical Review A 65.6 (2002): 062324.</a:t>
            </a:r>
          </a:p>
        </p:txBody>
      </p:sp>
    </p:spTree>
    <p:extLst>
      <p:ext uri="{BB962C8B-B14F-4D97-AF65-F5344CB8AC3E}">
        <p14:creationId xmlns:p14="http://schemas.microsoft.com/office/powerpoint/2010/main" val="1451334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5F79810-2EE3-628B-BD64-A964806684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/>
              <a:t>With Machine Learning to Offset Hardware Imperfections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DFED14-2DB4-9099-2362-0F9E2D7327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E" dirty="0" err="1"/>
              <a:t>Ascella</a:t>
            </a:r>
            <a:r>
              <a:rPr lang="en-IE" dirty="0"/>
              <a:t>: Compilation &amp; </a:t>
            </a:r>
            <a:r>
              <a:rPr lang="en-IE" dirty="0" err="1"/>
              <a:t>Transpilation</a:t>
            </a:r>
            <a:endParaRPr lang="en-IE" dirty="0"/>
          </a:p>
        </p:txBody>
      </p:sp>
      <p:pic>
        <p:nvPicPr>
          <p:cNvPr id="4" name="Picture 3" descr="A white background with blue and purple hexagons&#10;&#10;Description automatically generated with low confidence">
            <a:extLst>
              <a:ext uri="{FF2B5EF4-FFF2-40B4-BE49-F238E27FC236}">
                <a16:creationId xmlns:a16="http://schemas.microsoft.com/office/drawing/2014/main" id="{DA49636C-29A0-CE8D-26B6-D9EE52B34C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495" y="4005467"/>
            <a:ext cx="4423714" cy="18812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47E3CA-81E9-CC9F-0CEC-96D3734AA6B0}"/>
              </a:ext>
            </a:extLst>
          </p:cNvPr>
          <p:cNvSpPr txBox="1"/>
          <p:nvPr/>
        </p:nvSpPr>
        <p:spPr>
          <a:xfrm>
            <a:off x="519713" y="6006774"/>
            <a:ext cx="4620689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12 x 12 fully reconfigurable universal interferometer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126 physical phase shifters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dirty="0"/>
              <a:t>132 directional couplers</a:t>
            </a:r>
          </a:p>
        </p:txBody>
      </p:sp>
      <p:pic>
        <p:nvPicPr>
          <p:cNvPr id="6" name="Image 17">
            <a:extLst>
              <a:ext uri="{FF2B5EF4-FFF2-40B4-BE49-F238E27FC236}">
                <a16:creationId xmlns:a16="http://schemas.microsoft.com/office/drawing/2014/main" id="{90D59695-E766-563A-6D68-00F8CBEB8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766" y="1837751"/>
            <a:ext cx="1382425" cy="11916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A256F09-3219-6FD6-CC99-6FC4FB6C4779}"/>
              </a:ext>
            </a:extLst>
          </p:cNvPr>
          <p:cNvSpPr txBox="1"/>
          <p:nvPr/>
        </p:nvSpPr>
        <p:spPr>
          <a:xfrm>
            <a:off x="1658092" y="3070461"/>
            <a:ext cx="88054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>
                <a:latin typeface="General Sans" panose="020B0604020202020204" charset="0"/>
              </a:rPr>
              <a:t>Circuit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136963-3FF3-681B-C706-42A30B9F7591}"/>
              </a:ext>
            </a:extLst>
          </p:cNvPr>
          <p:cNvSpPr txBox="1"/>
          <p:nvPr/>
        </p:nvSpPr>
        <p:spPr>
          <a:xfrm>
            <a:off x="3881433" y="3070461"/>
            <a:ext cx="12880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>
                <a:latin typeface="General Sans" panose="020B0604020202020204" charset="0"/>
              </a:rPr>
              <a:t>Unitary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791953-8C3D-2E1D-1816-F108EBCA5F48}"/>
                  </a:ext>
                </a:extLst>
              </p:cNvPr>
              <p:cNvSpPr txBox="1"/>
              <p:nvPr/>
            </p:nvSpPr>
            <p:spPr>
              <a:xfrm>
                <a:off x="3985530" y="2034696"/>
                <a:ext cx="1118296" cy="8533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5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5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en-GB" sz="5400" i="1" err="1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3791953-8C3D-2E1D-1816-F108EBCA5F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530" y="2034696"/>
                <a:ext cx="1118296" cy="8533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B70DDAE3-CF34-E769-A417-A13D5BE8AE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5349"/>
          <a:stretch/>
        </p:blipFill>
        <p:spPr>
          <a:xfrm>
            <a:off x="6180957" y="1801562"/>
            <a:ext cx="2338621" cy="153398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6A831B-E857-B555-0E5E-D2EA3B132080}"/>
              </a:ext>
            </a:extLst>
          </p:cNvPr>
          <p:cNvSpPr txBox="1"/>
          <p:nvPr/>
        </p:nvSpPr>
        <p:spPr>
          <a:xfrm>
            <a:off x="6969730" y="3070461"/>
            <a:ext cx="82579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>
                <a:solidFill>
                  <a:srgbClr val="C00000"/>
                </a:solidFill>
                <a:latin typeface="General Sans" panose="020B0604020202020204" charset="0"/>
              </a:rPr>
              <a:t>Phases</a:t>
            </a:r>
          </a:p>
        </p:txBody>
      </p:sp>
      <p:pic>
        <p:nvPicPr>
          <p:cNvPr id="12" name="Picture 2" descr="Épaisseur de placage ENIG | XRF pour les circuits imprimés | Revêtements">
            <a:extLst>
              <a:ext uri="{FF2B5EF4-FFF2-40B4-BE49-F238E27FC236}">
                <a16:creationId xmlns:a16="http://schemas.microsoft.com/office/drawing/2014/main" id="{B9184EC0-98E1-C20F-2E0D-29FFC207D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7117" y="1962630"/>
            <a:ext cx="1592910" cy="933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041CE18-7909-1452-C21E-F8DC7F6CCB8A}"/>
              </a:ext>
            </a:extLst>
          </p:cNvPr>
          <p:cNvSpPr txBox="1"/>
          <p:nvPr/>
        </p:nvSpPr>
        <p:spPr>
          <a:xfrm>
            <a:off x="9892270" y="3070461"/>
            <a:ext cx="128802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>
                <a:solidFill>
                  <a:srgbClr val="C00000"/>
                </a:solidFill>
                <a:latin typeface="General Sans" panose="020B0604020202020204" charset="0"/>
              </a:rPr>
              <a:t>Voltages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A8C007A-577E-F02C-C90D-7B3CEB293656}"/>
              </a:ext>
            </a:extLst>
          </p:cNvPr>
          <p:cNvCxnSpPr>
            <a:cxnSpLocks/>
          </p:cNvCxnSpPr>
          <p:nvPr/>
        </p:nvCxnSpPr>
        <p:spPr>
          <a:xfrm flipV="1">
            <a:off x="2912123" y="3193571"/>
            <a:ext cx="743417" cy="0"/>
          </a:xfrm>
          <a:prstGeom prst="straightConnector1">
            <a:avLst/>
          </a:prstGeom>
          <a:ln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D5454E-30CE-ED78-F569-2CB654B90E5A}"/>
              </a:ext>
            </a:extLst>
          </p:cNvPr>
          <p:cNvCxnSpPr>
            <a:cxnSpLocks/>
          </p:cNvCxnSpPr>
          <p:nvPr/>
        </p:nvCxnSpPr>
        <p:spPr>
          <a:xfrm flipV="1">
            <a:off x="5745474" y="3193571"/>
            <a:ext cx="743417" cy="0"/>
          </a:xfrm>
          <a:prstGeom prst="straightConnector1">
            <a:avLst/>
          </a:prstGeom>
          <a:ln cap="rnd">
            <a:solidFill>
              <a:schemeClr val="tx1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1AADAC0-61F4-7623-4AFA-E8531DFFC0E0}"/>
              </a:ext>
            </a:extLst>
          </p:cNvPr>
          <p:cNvCxnSpPr>
            <a:cxnSpLocks/>
          </p:cNvCxnSpPr>
          <p:nvPr/>
        </p:nvCxnSpPr>
        <p:spPr>
          <a:xfrm flipV="1">
            <a:off x="8617462" y="3193571"/>
            <a:ext cx="743417" cy="0"/>
          </a:xfrm>
          <a:prstGeom prst="straightConnector1">
            <a:avLst/>
          </a:prstGeom>
          <a:ln cap="rnd">
            <a:solidFill>
              <a:srgbClr val="C00000"/>
            </a:solidFill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332995BD-64B8-0501-0625-CFFA9888A2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60005" y="3974499"/>
            <a:ext cx="3345153" cy="2676122"/>
          </a:xfrm>
          <a:prstGeom prst="rect">
            <a:avLst/>
          </a:prstGeom>
        </p:spPr>
      </p:pic>
      <p:sp>
        <p:nvSpPr>
          <p:cNvPr id="19" name="Left Brace 18">
            <a:extLst>
              <a:ext uri="{FF2B5EF4-FFF2-40B4-BE49-F238E27FC236}">
                <a16:creationId xmlns:a16="http://schemas.microsoft.com/office/drawing/2014/main" id="{B9D6F662-F5DE-8E08-31DF-4AF020D03309}"/>
              </a:ext>
            </a:extLst>
          </p:cNvPr>
          <p:cNvSpPr/>
          <p:nvPr/>
        </p:nvSpPr>
        <p:spPr>
          <a:xfrm rot="16200000">
            <a:off x="4389657" y="759984"/>
            <a:ext cx="271579" cy="5585924"/>
          </a:xfrm>
          <a:prstGeom prst="leftBrace">
            <a:avLst/>
          </a:prstGeom>
          <a:ln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869BFD-88B1-E5AD-0EF6-C65FB7EF37EC}"/>
              </a:ext>
            </a:extLst>
          </p:cNvPr>
          <p:cNvSpPr txBox="1"/>
          <p:nvPr/>
        </p:nvSpPr>
        <p:spPr>
          <a:xfrm>
            <a:off x="3988026" y="3697619"/>
            <a:ext cx="108042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/>
              <a:t>Compilation</a:t>
            </a:r>
          </a:p>
        </p:txBody>
      </p:sp>
      <p:sp>
        <p:nvSpPr>
          <p:cNvPr id="21" name="Left Brace 20">
            <a:extLst>
              <a:ext uri="{FF2B5EF4-FFF2-40B4-BE49-F238E27FC236}">
                <a16:creationId xmlns:a16="http://schemas.microsoft.com/office/drawing/2014/main" id="{C8BBFD26-5453-D9A9-7E20-280C4B7AF2C9}"/>
              </a:ext>
            </a:extLst>
          </p:cNvPr>
          <p:cNvSpPr/>
          <p:nvPr/>
        </p:nvSpPr>
        <p:spPr>
          <a:xfrm rot="16200000">
            <a:off x="9176508" y="1651804"/>
            <a:ext cx="271580" cy="3802284"/>
          </a:xfrm>
          <a:prstGeom prst="leftBrace">
            <a:avLst/>
          </a:prstGeom>
          <a:ln cap="rnd">
            <a:solidFill>
              <a:schemeClr val="tx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9D2DF6-7F7F-EFA6-9B91-AE1B22218A05}"/>
              </a:ext>
            </a:extLst>
          </p:cNvPr>
          <p:cNvSpPr txBox="1"/>
          <p:nvPr/>
        </p:nvSpPr>
        <p:spPr>
          <a:xfrm>
            <a:off x="8751955" y="3697619"/>
            <a:ext cx="116416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 err="1"/>
              <a:t>Transpilation</a:t>
            </a:r>
            <a:endParaRPr lang="en-GB" sz="16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D4ABB92-0858-FBDC-A781-2469688CC24D}"/>
              </a:ext>
            </a:extLst>
          </p:cNvPr>
          <p:cNvSpPr txBox="1"/>
          <p:nvPr/>
        </p:nvSpPr>
        <p:spPr>
          <a:xfrm>
            <a:off x="9312298" y="6557930"/>
            <a:ext cx="1559722" cy="246221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600" dirty="0"/>
              <a:t>Machine learning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BF431E-6827-ABFF-8BE5-7A9BE17CAB2D}"/>
              </a:ext>
            </a:extLst>
          </p:cNvPr>
          <p:cNvSpPr txBox="1"/>
          <p:nvPr/>
        </p:nvSpPr>
        <p:spPr>
          <a:xfrm>
            <a:off x="7571274" y="6558169"/>
            <a:ext cx="1619464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GB" sz="1600" dirty="0"/>
              <a:t>Standard  approach</a:t>
            </a:r>
          </a:p>
        </p:txBody>
      </p:sp>
    </p:spTree>
    <p:extLst>
      <p:ext uri="{BB962C8B-B14F-4D97-AF65-F5344CB8AC3E}">
        <p14:creationId xmlns:p14="http://schemas.microsoft.com/office/powerpoint/2010/main" val="123367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73470C52-724D-4B22-9989-55AB4A007CE5}"/>
              </a:ext>
            </a:extLst>
          </p:cNvPr>
          <p:cNvSpPr/>
          <p:nvPr/>
        </p:nvSpPr>
        <p:spPr>
          <a:xfrm>
            <a:off x="0" y="0"/>
            <a:ext cx="12192000" cy="1800000"/>
          </a:xfrm>
          <a:prstGeom prst="rect">
            <a:avLst/>
          </a:prstGeom>
          <a:solidFill>
            <a:srgbClr val="131B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743">
            <a:extLst>
              <a:ext uri="{FF2B5EF4-FFF2-40B4-BE49-F238E27FC236}">
                <a16:creationId xmlns:a16="http://schemas.microsoft.com/office/drawing/2014/main" id="{8991B2F8-F50E-8153-AE04-D1470445992B}"/>
              </a:ext>
            </a:extLst>
          </p:cNvPr>
          <p:cNvGrpSpPr/>
          <p:nvPr/>
        </p:nvGrpSpPr>
        <p:grpSpPr>
          <a:xfrm>
            <a:off x="-950292" y="-5801759"/>
            <a:ext cx="13142292" cy="11255730"/>
            <a:chOff x="1892168" y="-7959348"/>
            <a:chExt cx="16424332" cy="14066636"/>
          </a:xfrm>
        </p:grpSpPr>
        <p:pic>
          <p:nvPicPr>
            <p:cNvPr id="18" name="Picture 744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F2F989C1-D820-EA33-09EB-0A4B31FC8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238898">
              <a:off x="1892168" y="-7959348"/>
              <a:ext cx="16424332" cy="14066636"/>
            </a:xfrm>
            <a:prstGeom prst="rect">
              <a:avLst/>
            </a:prstGeom>
          </p:spPr>
        </p:pic>
        <p:pic>
          <p:nvPicPr>
            <p:cNvPr id="19" name="Picture 745" descr="A picture containing background pattern&#10;&#10;Description automatically generated">
              <a:extLst>
                <a:ext uri="{FF2B5EF4-FFF2-40B4-BE49-F238E27FC236}">
                  <a16:creationId xmlns:a16="http://schemas.microsoft.com/office/drawing/2014/main" id="{AB9E2DCB-2A6A-BA65-43B1-CA7CA7323A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0238898">
              <a:off x="1892168" y="-7959348"/>
              <a:ext cx="16424332" cy="14066636"/>
            </a:xfrm>
            <a:prstGeom prst="rect">
              <a:avLst/>
            </a:prstGeom>
          </p:spPr>
        </p:pic>
      </p:grp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82A6596-C915-4FF6-93CE-04293ECA039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44" y="296864"/>
            <a:ext cx="320037" cy="3603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19225F9-8CCB-472E-A56A-BB961F6F8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1729" y="4788957"/>
            <a:ext cx="3248561" cy="1944020"/>
          </a:xfrm>
          <a:prstGeom prst="rect">
            <a:avLst/>
          </a:prstGeom>
        </p:spPr>
      </p:pic>
      <p:pic>
        <p:nvPicPr>
          <p:cNvPr id="9" name="Picture 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3CFC418-6773-4380-A7D5-9EBCDCF9015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40" t="12839" r="2081" b="24515"/>
          <a:stretch/>
        </p:blipFill>
        <p:spPr>
          <a:xfrm>
            <a:off x="110707" y="1891173"/>
            <a:ext cx="6280360" cy="2773702"/>
          </a:xfrm>
          <a:prstGeom prst="round2SameRect">
            <a:avLst>
              <a:gd name="adj1" fmla="val 4418"/>
              <a:gd name="adj2" fmla="val 0"/>
            </a:avLst>
          </a:prstGeom>
        </p:spPr>
      </p:pic>
      <p:pic>
        <p:nvPicPr>
          <p:cNvPr id="38" name="Picture 4" descr="Flag of France - Wikipedia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33" y="4837417"/>
            <a:ext cx="2988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053833" y="5234592"/>
            <a:ext cx="298800" cy="180000"/>
          </a:xfrm>
          <a:prstGeom prst="rect">
            <a:avLst/>
          </a:prstGeom>
        </p:spPr>
      </p:pic>
      <p:pic>
        <p:nvPicPr>
          <p:cNvPr id="42" name="Picture 2" descr="Flag of Spain - Wikipedia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3833" y="5580967"/>
            <a:ext cx="298800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 5" descr="Une image contenant texte, bâtiment, extérieur, jour&#10;&#10;Description générée automatiquement">
            <a:extLst>
              <a:ext uri="{FF2B5EF4-FFF2-40B4-BE49-F238E27FC236}">
                <a16:creationId xmlns:a16="http://schemas.microsoft.com/office/drawing/2014/main" id="{30C627AB-12F7-C18D-1372-D6D787F2124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708" y="5221439"/>
            <a:ext cx="2009547" cy="1339698"/>
          </a:xfrm>
          <a:prstGeom prst="rect">
            <a:avLst/>
          </a:prstGeom>
        </p:spPr>
      </p:pic>
      <p:sp>
        <p:nvSpPr>
          <p:cNvPr id="8" name="Rectangle: Rounded Corners 171">
            <a:extLst>
              <a:ext uri="{FF2B5EF4-FFF2-40B4-BE49-F238E27FC236}">
                <a16:creationId xmlns:a16="http://schemas.microsoft.com/office/drawing/2014/main" id="{F5A053C3-817B-890A-0847-2AEA309CD5E7}"/>
              </a:ext>
            </a:extLst>
          </p:cNvPr>
          <p:cNvSpPr/>
          <p:nvPr/>
        </p:nvSpPr>
        <p:spPr>
          <a:xfrm>
            <a:off x="110707" y="4779306"/>
            <a:ext cx="4103114" cy="350959"/>
          </a:xfrm>
          <a:prstGeom prst="roundRect">
            <a:avLst>
              <a:gd name="adj" fmla="val 3673"/>
            </a:avLst>
          </a:prstGeom>
          <a:gradFill>
            <a:gsLst>
              <a:gs pos="40000">
                <a:srgbClr val="1A5698"/>
              </a:gs>
              <a:gs pos="0">
                <a:srgbClr val="14142B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neral Sans"/>
                <a:ea typeface="+mn-ea"/>
                <a:cs typeface="+mn-cs"/>
              </a:rPr>
              <a:t>R&amp;D Centers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10" name="Rectangle: Rounded Corners 171">
            <a:extLst>
              <a:ext uri="{FF2B5EF4-FFF2-40B4-BE49-F238E27FC236}">
                <a16:creationId xmlns:a16="http://schemas.microsoft.com/office/drawing/2014/main" id="{E0E36383-DD9A-2B53-AFAC-05EF46444A3C}"/>
              </a:ext>
            </a:extLst>
          </p:cNvPr>
          <p:cNvSpPr/>
          <p:nvPr/>
        </p:nvSpPr>
        <p:spPr>
          <a:xfrm>
            <a:off x="4372955" y="4779306"/>
            <a:ext cx="4449640" cy="350959"/>
          </a:xfrm>
          <a:prstGeom prst="roundRect">
            <a:avLst>
              <a:gd name="adj" fmla="val 3673"/>
            </a:avLst>
          </a:prstGeom>
          <a:gradFill>
            <a:gsLst>
              <a:gs pos="0">
                <a:srgbClr val="F569FF"/>
              </a:gs>
              <a:gs pos="77000">
                <a:srgbClr val="74079B"/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Production 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Centers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pic>
        <p:nvPicPr>
          <p:cNvPr id="12" name="Image 11" descr="Une image contenant bâtiment, immeuble résidentiel&#10;&#10;Description générée automatiquement">
            <a:extLst>
              <a:ext uri="{FF2B5EF4-FFF2-40B4-BE49-F238E27FC236}">
                <a16:creationId xmlns:a16="http://schemas.microsoft.com/office/drawing/2014/main" id="{373B4727-0645-6C74-F2CE-4BD5DB52D99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29085" y="5221438"/>
            <a:ext cx="1984736" cy="1339697"/>
          </a:xfrm>
          <a:prstGeom prst="rect">
            <a:avLst/>
          </a:prstGeom>
        </p:spPr>
      </p:pic>
      <p:sp>
        <p:nvSpPr>
          <p:cNvPr id="13" name="TextBox 39">
            <a:extLst>
              <a:ext uri="{FF2B5EF4-FFF2-40B4-BE49-F238E27FC236}">
                <a16:creationId xmlns:a16="http://schemas.microsoft.com/office/drawing/2014/main" id="{51C12BC2-9F93-137B-B417-8EF37932E5F0}"/>
              </a:ext>
            </a:extLst>
          </p:cNvPr>
          <p:cNvSpPr txBox="1"/>
          <p:nvPr/>
        </p:nvSpPr>
        <p:spPr>
          <a:xfrm>
            <a:off x="497362" y="6574798"/>
            <a:ext cx="1482514" cy="2482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C2N - </a:t>
            </a:r>
            <a:r>
              <a:rPr kumimoji="0" lang="en-GB" sz="16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Palaiseau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14" name="TextBox 39">
            <a:extLst>
              <a:ext uri="{FF2B5EF4-FFF2-40B4-BE49-F238E27FC236}">
                <a16:creationId xmlns:a16="http://schemas.microsoft.com/office/drawing/2014/main" id="{88832BF3-54DD-2EA2-F938-AF18EB7C6999}"/>
              </a:ext>
            </a:extLst>
          </p:cNvPr>
          <p:cNvSpPr txBox="1"/>
          <p:nvPr/>
        </p:nvSpPr>
        <p:spPr>
          <a:xfrm>
            <a:off x="2594906" y="6587003"/>
            <a:ext cx="1482514" cy="2482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Massy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pic>
        <p:nvPicPr>
          <p:cNvPr id="16" name="Image 15" descr="Une image contenant ciel, extérieur, route, bâtiment&#10;&#10;Description générée automatiquement">
            <a:extLst>
              <a:ext uri="{FF2B5EF4-FFF2-40B4-BE49-F238E27FC236}">
                <a16:creationId xmlns:a16="http://schemas.microsoft.com/office/drawing/2014/main" id="{605B2277-BDEC-2C06-D1F5-F570EAE2BB67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9945" t="28004" r="7852" b="4629"/>
          <a:stretch/>
        </p:blipFill>
        <p:spPr>
          <a:xfrm>
            <a:off x="4406806" y="5227612"/>
            <a:ext cx="2431270" cy="1333523"/>
          </a:xfrm>
          <a:prstGeom prst="rect">
            <a:avLst/>
          </a:prstGeom>
        </p:spPr>
      </p:pic>
      <p:sp>
        <p:nvSpPr>
          <p:cNvPr id="17" name="TextBox 39">
            <a:extLst>
              <a:ext uri="{FF2B5EF4-FFF2-40B4-BE49-F238E27FC236}">
                <a16:creationId xmlns:a16="http://schemas.microsoft.com/office/drawing/2014/main" id="{FD96F6BB-1A61-99C3-63F1-FC3FD6A64BA3}"/>
              </a:ext>
            </a:extLst>
          </p:cNvPr>
          <p:cNvSpPr txBox="1"/>
          <p:nvPr/>
        </p:nvSpPr>
        <p:spPr>
          <a:xfrm>
            <a:off x="4908553" y="6572493"/>
            <a:ext cx="1482514" cy="2482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IPVF - </a:t>
            </a:r>
            <a:r>
              <a:rPr kumimoji="0" lang="en-GB" sz="1600" b="0" i="0" u="none" strike="noStrike" kern="1200" cap="none" spc="0" normalizeH="0" baseline="0" noProof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Palaiseau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24" name="TextBox 39">
            <a:extLst>
              <a:ext uri="{FF2B5EF4-FFF2-40B4-BE49-F238E27FC236}">
                <a16:creationId xmlns:a16="http://schemas.microsoft.com/office/drawing/2014/main" id="{68B493B5-6095-AAEF-778B-51A7F8D39842}"/>
              </a:ext>
            </a:extLst>
          </p:cNvPr>
          <p:cNvSpPr txBox="1"/>
          <p:nvPr/>
        </p:nvSpPr>
        <p:spPr>
          <a:xfrm>
            <a:off x="7513865" y="6589022"/>
            <a:ext cx="78604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Massy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pic>
        <p:nvPicPr>
          <p:cNvPr id="11" name="Image 10" descr="Une image contenant ciel, extérieur, orange, peint&#10;&#10;Description générée automatiquement">
            <a:extLst>
              <a:ext uri="{FF2B5EF4-FFF2-40B4-BE49-F238E27FC236}">
                <a16:creationId xmlns:a16="http://schemas.microsoft.com/office/drawing/2014/main" id="{112640E7-F45A-3D7F-FE3F-4E5706EDE4A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69314" y="5233805"/>
            <a:ext cx="1753281" cy="1314961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1B9F312-0EF6-4BD6-BB71-6F4E3674E315}"/>
              </a:ext>
            </a:extLst>
          </p:cNvPr>
          <p:cNvSpPr txBox="1"/>
          <p:nvPr/>
        </p:nvSpPr>
        <p:spPr>
          <a:xfrm>
            <a:off x="11215674" y="4801981"/>
            <a:ext cx="2589767" cy="9438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2283A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Paris-</a:t>
            </a:r>
            <a:r>
              <a:rPr kumimoji="0" lang="en-GB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22283A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Saclay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22283A"/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2283A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Munich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22283A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Barcelona</a:t>
            </a:r>
          </a:p>
        </p:txBody>
      </p:sp>
      <p:pic>
        <p:nvPicPr>
          <p:cNvPr id="5" name="Picture 2" descr="No alternative text description for this image">
            <a:extLst>
              <a:ext uri="{FF2B5EF4-FFF2-40B4-BE49-F238E27FC236}">
                <a16:creationId xmlns:a16="http://schemas.microsoft.com/office/drawing/2014/main" id="{49DBFE0F-E66B-A1B8-DA8F-419C16720E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4" b="20275"/>
          <a:stretch/>
        </p:blipFill>
        <p:spPr bwMode="auto">
          <a:xfrm>
            <a:off x="6455803" y="1892935"/>
            <a:ext cx="5625490" cy="27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1B9F312-0EF6-4BD6-BB71-6F4E3674E315}"/>
              </a:ext>
            </a:extLst>
          </p:cNvPr>
          <p:cNvSpPr txBox="1"/>
          <p:nvPr/>
        </p:nvSpPr>
        <p:spPr>
          <a:xfrm>
            <a:off x="110708" y="1891173"/>
            <a:ext cx="6345096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83A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Founded in 2017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22283A"/>
                </a:solidFill>
                <a:latin typeface="General Sans" pitchFamily="50" charset="0"/>
              </a:rPr>
              <a:t>&gt;8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83A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0 People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22283A"/>
              </a:solidFill>
              <a:latin typeface="General Sans" pitchFamily="50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22283A"/>
              </a:solidFill>
              <a:latin typeface="General Sans" pitchFamily="50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2283A"/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22283A"/>
              </a:solidFill>
              <a:latin typeface="General Sans" pitchFamily="50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2283A"/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83A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</a:b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83A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&gt;50 Scientists and </a:t>
            </a:r>
            <a:r>
              <a:rPr lang="en-US" dirty="0">
                <a:solidFill>
                  <a:srgbClr val="22283A"/>
                </a:solidFill>
                <a:latin typeface="General Sans" pitchFamily="50" charset="0"/>
              </a:rPr>
              <a:t>E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2283A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ngineers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22283A"/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2283A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algorithms, semiconductors, optical technologies, 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3D7DBC-A5DB-28A9-E34B-DB47C8DEA191}"/>
              </a:ext>
            </a:extLst>
          </p:cNvPr>
          <p:cNvSpPr txBox="1"/>
          <p:nvPr/>
        </p:nvSpPr>
        <p:spPr>
          <a:xfrm>
            <a:off x="8981729" y="1467734"/>
            <a:ext cx="3453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IE" sz="1600" dirty="0" err="1">
                <a:solidFill>
                  <a:schemeClr val="bg1"/>
                </a:solidFill>
                <a:latin typeface="+mj-lt"/>
              </a:rPr>
              <a:t>Quandela</a:t>
            </a:r>
            <a:r>
              <a:rPr lang="en-IE" sz="1600" dirty="0">
                <a:solidFill>
                  <a:schemeClr val="bg1"/>
                </a:solidFill>
                <a:latin typeface="+mj-lt"/>
              </a:rPr>
              <a:t> Scientific Advisory Board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507D9F-0434-29CA-6CED-163010CA09F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FR" dirty="0"/>
              <a:t>Presentation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9CC1C9E3-4411-90BF-E976-52F9BA761F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FR" dirty="0"/>
              <a:t>Quandela</a:t>
            </a:r>
          </a:p>
        </p:txBody>
      </p:sp>
    </p:spTree>
    <p:extLst>
      <p:ext uri="{BB962C8B-B14F-4D97-AF65-F5344CB8AC3E}">
        <p14:creationId xmlns:p14="http://schemas.microsoft.com/office/powerpoint/2010/main" val="9797538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1651C-D64F-C761-3B5A-7358D6A712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90735" y="2123526"/>
            <a:ext cx="5553948" cy="1454426"/>
          </a:xfrm>
        </p:spPr>
        <p:txBody>
          <a:bodyPr/>
          <a:lstStyle/>
          <a:p>
            <a:r>
              <a:rPr lang="en-FR" dirty="0"/>
              <a:t>Testing Contextuality</a:t>
            </a:r>
          </a:p>
        </p:txBody>
      </p:sp>
    </p:spTree>
    <p:extLst>
      <p:ext uri="{BB962C8B-B14F-4D97-AF65-F5344CB8AC3E}">
        <p14:creationId xmlns:p14="http://schemas.microsoft.com/office/powerpoint/2010/main" val="1509172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7810D1-1972-570D-DDDA-F51CB0B3E7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/>
              <a:t>A Contextuality 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B46FF-1EAC-6F8D-BF83-7CB65FE7A6E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E" dirty="0"/>
              <a:t>Bell-CHSH Scenario</a:t>
            </a:r>
          </a:p>
        </p:txBody>
      </p:sp>
      <p:pic>
        <p:nvPicPr>
          <p:cNvPr id="5" name="Picture 4" descr="A diagram of a complex structure&#10;&#10;Description automatically generated with medium confidence">
            <a:extLst>
              <a:ext uri="{FF2B5EF4-FFF2-40B4-BE49-F238E27FC236}">
                <a16:creationId xmlns:a16="http://schemas.microsoft.com/office/drawing/2014/main" id="{688F414F-8263-7039-51FA-754819614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221" y="1792625"/>
            <a:ext cx="9613557" cy="4630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44D13A-4A42-361F-039A-7E600970D771}"/>
              </a:ext>
            </a:extLst>
          </p:cNvPr>
          <p:cNvSpPr txBox="1"/>
          <p:nvPr/>
        </p:nvSpPr>
        <p:spPr>
          <a:xfrm>
            <a:off x="6882713" y="6399484"/>
            <a:ext cx="4386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Not the actual experimental data yet…</a:t>
            </a:r>
          </a:p>
        </p:txBody>
      </p:sp>
    </p:spTree>
    <p:extLst>
      <p:ext uri="{BB962C8B-B14F-4D97-AF65-F5344CB8AC3E}">
        <p14:creationId xmlns:p14="http://schemas.microsoft.com/office/powerpoint/2010/main" val="2489698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1E0745-277E-D1C7-6CBA-9321B9BFD4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/>
              <a:t>Contextual Fraction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AF8FA1-5AE3-0CEB-46CB-156142C55CC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E" dirty="0"/>
              <a:t>Quantifying Contextuality</a:t>
            </a:r>
          </a:p>
        </p:txBody>
      </p:sp>
      <p:pic>
        <p:nvPicPr>
          <p:cNvPr id="5" name="Picture 4" descr="A diagram of a hexagon with text&#10;&#10;Description automatically generated">
            <a:extLst>
              <a:ext uri="{FF2B5EF4-FFF2-40B4-BE49-F238E27FC236}">
                <a16:creationId xmlns:a16="http://schemas.microsoft.com/office/drawing/2014/main" id="{8D96AACE-0AA6-6548-9A57-51FB5EFAC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797" y="2193236"/>
            <a:ext cx="8462405" cy="40757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A922CC-7F0C-FB06-9556-C99049B72F4A}"/>
              </a:ext>
            </a:extLst>
          </p:cNvPr>
          <p:cNvSpPr txBox="1"/>
          <p:nvPr/>
        </p:nvSpPr>
        <p:spPr>
          <a:xfrm>
            <a:off x="709216" y="6038173"/>
            <a:ext cx="11482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200" dirty="0"/>
              <a:t>Abramsky, Samson, and Adam </a:t>
            </a:r>
            <a:r>
              <a:rPr lang="en-IE" sz="1200" dirty="0" err="1"/>
              <a:t>Brandenburger</a:t>
            </a:r>
            <a:r>
              <a:rPr lang="en-IE" sz="1200" dirty="0"/>
              <a:t>. "The sheaf-theoretic structure of non-locality and contextuality." New Journal of Physics 13.11 (2011): 113036.</a:t>
            </a:r>
          </a:p>
          <a:p>
            <a:r>
              <a:rPr lang="en-IE" sz="1200" dirty="0"/>
              <a:t>Abramsky, Samson, Rui Soares Barbosa, and Shane Mansfield. "Contextual fraction as a measure of contextuality." Physical review letters 119.5 (2017): 050504</a:t>
            </a:r>
          </a:p>
        </p:txBody>
      </p:sp>
    </p:spTree>
    <p:extLst>
      <p:ext uri="{BB962C8B-B14F-4D97-AF65-F5344CB8AC3E}">
        <p14:creationId xmlns:p14="http://schemas.microsoft.com/office/powerpoint/2010/main" val="8859988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9CDF5A-6A29-95B4-D4D2-580DE426FED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/>
              <a:t>On Actual Empirical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27B2A-D5CE-083E-AA66-8F6859B2E10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E" dirty="0"/>
              <a:t>Quantifying Contextuality</a:t>
            </a:r>
          </a:p>
        </p:txBody>
      </p:sp>
      <p:pic>
        <p:nvPicPr>
          <p:cNvPr id="5" name="Picture 4" descr="A diagram of a complex structure&#10;&#10;Description automatically generated with medium confidence">
            <a:extLst>
              <a:ext uri="{FF2B5EF4-FFF2-40B4-BE49-F238E27FC236}">
                <a16:creationId xmlns:a16="http://schemas.microsoft.com/office/drawing/2014/main" id="{F934F9C5-8287-8E5E-C232-4B6F553759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4" t="11026" r="51071" b="14887"/>
          <a:stretch/>
        </p:blipFill>
        <p:spPr>
          <a:xfrm>
            <a:off x="1641046" y="2969131"/>
            <a:ext cx="3752335" cy="2748537"/>
          </a:xfrm>
          <a:prstGeom prst="rect">
            <a:avLst/>
          </a:prstGeom>
        </p:spPr>
      </p:pic>
      <p:pic>
        <p:nvPicPr>
          <p:cNvPr id="7" name="Picture 6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7D468E87-2291-5C76-2D02-0E621BABD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754" y="2635249"/>
            <a:ext cx="4140200" cy="1587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C09D431-BD20-67DF-1D04-A2242847A3FE}"/>
              </a:ext>
            </a:extLst>
          </p:cNvPr>
          <p:cNvSpPr txBox="1"/>
          <p:nvPr/>
        </p:nvSpPr>
        <p:spPr>
          <a:xfrm>
            <a:off x="6732754" y="5160235"/>
            <a:ext cx="10918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CF ≈ 0.34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 err="1"/>
              <a:t>Tsirelson</a:t>
            </a:r>
            <a:r>
              <a:rPr lang="en-IE" dirty="0"/>
              <a:t> bound: CF ≈ 0.41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21A78D-0FD2-FEC4-AFBE-5761468E4454}"/>
              </a:ext>
            </a:extLst>
          </p:cNvPr>
          <p:cNvSpPr txBox="1"/>
          <p:nvPr/>
        </p:nvSpPr>
        <p:spPr>
          <a:xfrm>
            <a:off x="9012538" y="6445650"/>
            <a:ext cx="30768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 err="1"/>
              <a:t>Fyrillas</a:t>
            </a:r>
            <a:r>
              <a:rPr lang="en-IE" dirty="0"/>
              <a:t> et al., arXiv:2301.03536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1309051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C6F313-4A59-355D-717E-FABEE1F80A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/>
              <a:t>The Signalling Fraction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3F5348-5D8E-B9E9-5DEF-6CCADBE554D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E" dirty="0"/>
              <a:t>Non-ideal data</a:t>
            </a:r>
          </a:p>
        </p:txBody>
      </p:sp>
      <p:pic>
        <p:nvPicPr>
          <p:cNvPr id="5" name="Picture 4" descr="A diagram of a hexagon and a hexagon&#10;&#10;Description automatically generated">
            <a:extLst>
              <a:ext uri="{FF2B5EF4-FFF2-40B4-BE49-F238E27FC236}">
                <a16:creationId xmlns:a16="http://schemas.microsoft.com/office/drawing/2014/main" id="{C699B8FB-2B82-B4D5-3EE1-C83BFAE755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33" b="5976"/>
          <a:stretch/>
        </p:blipFill>
        <p:spPr>
          <a:xfrm>
            <a:off x="337344" y="1877659"/>
            <a:ext cx="7454836" cy="341115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BDEC71-1C97-DCAC-4D4A-51061BF12676}"/>
                  </a:ext>
                </a:extLst>
              </p:cNvPr>
              <p:cNvSpPr txBox="1"/>
              <p:nvPr/>
            </p:nvSpPr>
            <p:spPr>
              <a:xfrm>
                <a:off x="8102321" y="2344354"/>
                <a:ext cx="3983402" cy="258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E" dirty="0"/>
                  <a:t>Empirical behaviour can be signalling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E" dirty="0"/>
                  <a:t>Due to experimental cross-talk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E" dirty="0"/>
                  <a:t>Or finite statistics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E" dirty="0"/>
                  <a:t>Analogous to the </a:t>
                </a:r>
                <a:r>
                  <a:rPr lang="en-IE" i="1" dirty="0"/>
                  <a:t>contextual fraction</a:t>
                </a:r>
                <a:r>
                  <a:rPr lang="en-IE" dirty="0"/>
                  <a:t>, we introduce a </a:t>
                </a:r>
                <a:r>
                  <a:rPr lang="en-IE" i="1" dirty="0"/>
                  <a:t>signalling fraction*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𝑁𝑆𝐹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sSup>
                        <m:sSup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𝑁𝑆</m:t>
                          </m:r>
                        </m:sup>
                      </m:sSup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𝑆𝐹</m:t>
                      </m:r>
                      <m:d>
                        <m:dPr>
                          <m:ctrlPr>
                            <a:rPr lang="fr-F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FR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fr-FR" b="0" i="1" smtClean="0"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I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I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E" dirty="0"/>
                  <a:t>Observed signalling: </a:t>
                </a:r>
                <a:r>
                  <a:rPr lang="fr-FR" dirty="0"/>
                  <a:t>SF </a:t>
                </a:r>
                <a:r>
                  <a:rPr lang="en-IE" dirty="0"/>
                  <a:t>&lt; 0.05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6BDEC71-1C97-DCAC-4D4A-51061BF126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2321" y="2344354"/>
                <a:ext cx="3983402" cy="2586221"/>
              </a:xfrm>
              <a:prstGeom prst="rect">
                <a:avLst/>
              </a:prstGeom>
              <a:blipFill>
                <a:blip r:embed="rId3"/>
                <a:stretch>
                  <a:fillRect l="-635" t="-976" r="-635" b="-2927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diagram of a complex structure&#10;&#10;Description automatically generated with medium confidence">
            <a:extLst>
              <a:ext uri="{FF2B5EF4-FFF2-40B4-BE49-F238E27FC236}">
                <a16:creationId xmlns:a16="http://schemas.microsoft.com/office/drawing/2014/main" id="{A72F681D-2CF7-BCDD-C1E3-F688ACAA6F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" t="11026" r="51071" b="14887"/>
          <a:stretch/>
        </p:blipFill>
        <p:spPr>
          <a:xfrm>
            <a:off x="2239946" y="5096457"/>
            <a:ext cx="3201554" cy="23450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3E7E40-1CF1-F0ED-56F0-4F35F4C0ACA3}"/>
              </a:ext>
            </a:extLst>
          </p:cNvPr>
          <p:cNvSpPr txBox="1"/>
          <p:nvPr/>
        </p:nvSpPr>
        <p:spPr>
          <a:xfrm>
            <a:off x="7344102" y="6277232"/>
            <a:ext cx="4741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*From unpublished work with Samson and Rui</a:t>
            </a:r>
          </a:p>
        </p:txBody>
      </p:sp>
    </p:spTree>
    <p:extLst>
      <p:ext uri="{BB962C8B-B14F-4D97-AF65-F5344CB8AC3E}">
        <p14:creationId xmlns:p14="http://schemas.microsoft.com/office/powerpoint/2010/main" val="30799086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EA9C48-408F-15BF-FF49-BE44BBA572A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/>
              <a:t>What does it all mean?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C8731-54A4-2BDF-AB0D-5DE7AEC696C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E" dirty="0"/>
              <a:t>Contextuality in the Presence of Signalling</a:t>
            </a:r>
          </a:p>
        </p:txBody>
      </p:sp>
      <p:pic>
        <p:nvPicPr>
          <p:cNvPr id="7" name="Picture 6" descr="A picture containing triangle, origami, design&#10;&#10;Description automatically generated">
            <a:extLst>
              <a:ext uri="{FF2B5EF4-FFF2-40B4-BE49-F238E27FC236}">
                <a16:creationId xmlns:a16="http://schemas.microsoft.com/office/drawing/2014/main" id="{4F38DB51-ADC3-8C31-72ED-601DDACA9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254" y="3429000"/>
            <a:ext cx="3072865" cy="3435713"/>
          </a:xfrm>
          <a:prstGeom prst="rect">
            <a:avLst/>
          </a:prstGeom>
        </p:spPr>
      </p:pic>
      <p:pic>
        <p:nvPicPr>
          <p:cNvPr id="9" name="Picture 8" descr="A picture containing text, font, screenshot&#10;&#10;Description automatically generated">
            <a:extLst>
              <a:ext uri="{FF2B5EF4-FFF2-40B4-BE49-F238E27FC236}">
                <a16:creationId xmlns:a16="http://schemas.microsoft.com/office/drawing/2014/main" id="{E76F1835-F37D-B70F-8A77-618E28B7F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3153"/>
            <a:ext cx="4152900" cy="1714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8E8C995-3581-E44A-F5FA-25C6E6AD6D4F}"/>
              </a:ext>
            </a:extLst>
          </p:cNvPr>
          <p:cNvSpPr txBox="1"/>
          <p:nvPr/>
        </p:nvSpPr>
        <p:spPr>
          <a:xfrm>
            <a:off x="8265825" y="6461039"/>
            <a:ext cx="3687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E" sz="1400" dirty="0" err="1">
                <a:solidFill>
                  <a:schemeClr val="bg2"/>
                </a:solidFill>
              </a:rPr>
              <a:t>Vallée</a:t>
            </a:r>
            <a:r>
              <a:rPr lang="en-IE" sz="1400" dirty="0">
                <a:solidFill>
                  <a:schemeClr val="bg2"/>
                </a:solidFill>
              </a:rPr>
              <a:t>, Kim et al. </a:t>
            </a:r>
            <a:r>
              <a:rPr lang="en-IE" sz="1400" i="1" dirty="0">
                <a:solidFill>
                  <a:schemeClr val="bg2"/>
                </a:solidFill>
              </a:rPr>
              <a:t>in preparation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14940D-B180-00E9-7576-4E2A84272462}"/>
                  </a:ext>
                </a:extLst>
              </p:cNvPr>
              <p:cNvSpPr txBox="1"/>
              <p:nvPr/>
            </p:nvSpPr>
            <p:spPr>
              <a:xfrm>
                <a:off x="4213372" y="1985974"/>
                <a:ext cx="7641283" cy="45600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E" b="1" dirty="0"/>
                  <a:t>What does it all mean?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IE" dirty="0"/>
                  <a:t>Contextuality rules out hidden variable realisations which are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IE" dirty="0"/>
                  <a:t>Deterministic</a:t>
                </a:r>
              </a:p>
              <a:p>
                <a:pPr marL="800100" lvl="1" indent="-342900">
                  <a:buFont typeface="+mj-lt"/>
                  <a:buAutoNum type="arabicPeriod"/>
                </a:pPr>
                <a:r>
                  <a:rPr lang="en-IE" dirty="0"/>
                  <a:t>Non-signalling for each hidden variable</a:t>
                </a:r>
                <a:br>
                  <a:rPr lang="en-IE" dirty="0"/>
                </a:br>
                <a:r>
                  <a:rPr lang="en-IE" dirty="0"/>
                  <a:t>(i.e. hidden variables are </a:t>
                </a:r>
                <a:r>
                  <a:rPr lang="en-IE" i="1" dirty="0"/>
                  <a:t>global</a:t>
                </a:r>
                <a:r>
                  <a:rPr lang="en-IE" dirty="0"/>
                  <a:t> assignments)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dirty="0"/>
                  <a:t>In the presence of signalling we should relax 2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E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dirty="0"/>
                  <a:t>A new assumption is always required to relate empirical signalling to hidden variable signalling</a:t>
                </a:r>
                <a:br>
                  <a:rPr lang="en-IE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I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𝐻𝑉</m:t>
                        </m:r>
                      </m:sup>
                    </m:sSup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𝑆𝐹</m:t>
                        </m:r>
                        <m:d>
                          <m:dPr>
                            <m:ctrlP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FR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r>
                      <a:rPr lang="fr-F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𝑆𝐹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</m:oMath>
                </a14:m>
                <a:endParaRPr lang="fr-FR" b="0" dirty="0">
                  <a:ea typeface="Cambria Math" panose="020405030504060302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E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dirty="0"/>
                  <a:t>Contextuality-by-default analysis (</a:t>
                </a:r>
                <a:r>
                  <a:rPr lang="en-IE" dirty="0" err="1"/>
                  <a:t>Dzafharov</a:t>
                </a:r>
                <a:r>
                  <a:rPr lang="en-IE" dirty="0"/>
                  <a:t>, </a:t>
                </a:r>
                <a:r>
                  <a:rPr lang="en-IE" dirty="0" err="1"/>
                  <a:t>Kujala</a:t>
                </a:r>
                <a:r>
                  <a:rPr lang="en-IE" dirty="0"/>
                  <a:t> et al.) quantifies very differently but essentially sets </a:t>
                </a: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FR" b="0" i="1" smtClean="0">
                        <a:latin typeface="Cambria Math" panose="02040503050406030204" pitchFamily="18" charset="0"/>
                      </a:rPr>
                      <m:t>𝐼𝑑</m:t>
                    </m:r>
                  </m:oMath>
                </a14:m>
                <a:endParaRPr lang="en-IE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IE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IE" dirty="0"/>
                  <a:t>Sufficient condition to rule out relaxed hidden variable realisations:</a:t>
                </a:r>
                <a:br>
                  <a:rPr lang="en-IE" dirty="0"/>
                </a:br>
                <a14:m>
                  <m:oMath xmlns:m="http://schemas.openxmlformats.org/officeDocument/2006/math">
                    <m:r>
                      <a:rPr lang="fr-FR" b="0" i="1" smtClean="0">
                        <a:latin typeface="Cambria Math" panose="02040503050406030204" pitchFamily="18" charset="0"/>
                      </a:rPr>
                      <m:t>𝐶𝐹</m:t>
                    </m:r>
                    <m:d>
                      <m:dPr>
                        <m:ctrlPr>
                          <a:rPr lang="fr-F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fr-FR" b="0" i="1" smtClean="0">
                        <a:latin typeface="Cambria Math" panose="02040503050406030204" pitchFamily="18" charset="0"/>
                      </a:rPr>
                      <m:t>&gt; </m:t>
                    </m:r>
                    <m:sSup>
                      <m:sSupPr>
                        <m:ctrlP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I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𝐻𝑉</m:t>
                        </m:r>
                      </m:sup>
                    </m:sSup>
                  </m:oMath>
                </a14:m>
                <a:br>
                  <a:rPr lang="en-IE" dirty="0"/>
                </a:br>
                <a:endParaRPr lang="en-IE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314940D-B180-00E9-7576-4E2A84272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372" y="1985974"/>
                <a:ext cx="7641283" cy="4560031"/>
              </a:xfrm>
              <a:prstGeom prst="rect">
                <a:avLst/>
              </a:prstGeom>
              <a:blipFill>
                <a:blip r:embed="rId4"/>
                <a:stretch>
                  <a:fillRect l="-663" t="-556" b="-556"/>
                </a:stretch>
              </a:blipFill>
            </p:spPr>
            <p:txBody>
              <a:bodyPr/>
              <a:lstStyle/>
              <a:p>
                <a:r>
                  <a:rPr lang="en-I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986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BCE829-D7E9-6071-EBD8-6F7DD8CC58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/>
              <a:t>Free access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49BEBA-4867-BA35-22FF-FBBDF6644C1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E" dirty="0"/>
              <a:t>Experimenting with </a:t>
            </a:r>
            <a:r>
              <a:rPr lang="en-IE" dirty="0" err="1"/>
              <a:t>Ascella</a:t>
            </a:r>
            <a:endParaRPr lang="en-IE" dirty="0"/>
          </a:p>
        </p:txBody>
      </p:sp>
      <p:pic>
        <p:nvPicPr>
          <p:cNvPr id="6" name="Picture 5" descr="A picture containing screenshot, text, graphics, font&#10;&#10;Description automatically generated">
            <a:extLst>
              <a:ext uri="{FF2B5EF4-FFF2-40B4-BE49-F238E27FC236}">
                <a16:creationId xmlns:a16="http://schemas.microsoft.com/office/drawing/2014/main" id="{0C289B53-9E08-4C0D-9456-3824E2D81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216" y="4705308"/>
            <a:ext cx="751762" cy="726493"/>
          </a:xfrm>
          <a:prstGeom prst="rect">
            <a:avLst/>
          </a:prstGeom>
        </p:spPr>
      </p:pic>
      <p:pic>
        <p:nvPicPr>
          <p:cNvPr id="7" name="Picture 6" descr="A diagram of a cloud&#10;&#10;Description automatically generated with low confidence">
            <a:extLst>
              <a:ext uri="{FF2B5EF4-FFF2-40B4-BE49-F238E27FC236}">
                <a16:creationId xmlns:a16="http://schemas.microsoft.com/office/drawing/2014/main" id="{44165BD8-1794-48E2-408E-A6C3271BDE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68" y="1381123"/>
            <a:ext cx="12044263" cy="2790000"/>
          </a:xfrm>
          <a:prstGeom prst="rect">
            <a:avLst/>
          </a:prstGeom>
        </p:spPr>
      </p:pic>
      <p:pic>
        <p:nvPicPr>
          <p:cNvPr id="8" name="Picture 7" descr="A blue and purple cloud&#10;&#10;Description automatically generated with medium confidence">
            <a:extLst>
              <a:ext uri="{FF2B5EF4-FFF2-40B4-BE49-F238E27FC236}">
                <a16:creationId xmlns:a16="http://schemas.microsoft.com/office/drawing/2014/main" id="{788074A1-35D3-10C0-0262-99AADF347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16" y="5683981"/>
            <a:ext cx="698892" cy="44395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F6223E-C89D-6FBC-9CDE-B95F76397126}"/>
              </a:ext>
            </a:extLst>
          </p:cNvPr>
          <p:cNvSpPr txBox="1"/>
          <p:nvPr/>
        </p:nvSpPr>
        <p:spPr>
          <a:xfrm>
            <a:off x="1460978" y="4902650"/>
            <a:ext cx="3237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https://</a:t>
            </a:r>
            <a:r>
              <a:rPr lang="en-GB" err="1"/>
              <a:t>perceval.quandela.net</a:t>
            </a:r>
            <a:r>
              <a:rPr lang="en-GB"/>
              <a:t>/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70D6D4-200D-30E3-EB32-58FDD6930713}"/>
              </a:ext>
            </a:extLst>
          </p:cNvPr>
          <p:cNvSpPr txBox="1"/>
          <p:nvPr/>
        </p:nvSpPr>
        <p:spPr>
          <a:xfrm>
            <a:off x="1460978" y="5724845"/>
            <a:ext cx="32375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/>
              <a:t>https://</a:t>
            </a:r>
            <a:r>
              <a:rPr lang="en-GB" err="1"/>
              <a:t>cloud.quandela.com</a:t>
            </a:r>
            <a:r>
              <a:rPr lang="en-GB"/>
              <a:t>/</a:t>
            </a:r>
          </a:p>
        </p:txBody>
      </p:sp>
      <p:pic>
        <p:nvPicPr>
          <p:cNvPr id="4" name="Picture 2" descr="No alternative text description for this image">
            <a:extLst>
              <a:ext uri="{FF2B5EF4-FFF2-40B4-BE49-F238E27FC236}">
                <a16:creationId xmlns:a16="http://schemas.microsoft.com/office/drawing/2014/main" id="{53237427-DC0A-A3F6-0E20-D57FDABCB3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04" b="20275"/>
          <a:stretch/>
        </p:blipFill>
        <p:spPr bwMode="auto">
          <a:xfrm>
            <a:off x="5841580" y="4338875"/>
            <a:ext cx="5625490" cy="2771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2130B1E-4190-2374-416F-6CB6322149B8}"/>
              </a:ext>
            </a:extLst>
          </p:cNvPr>
          <p:cNvSpPr txBox="1"/>
          <p:nvPr/>
        </p:nvSpPr>
        <p:spPr>
          <a:xfrm>
            <a:off x="5957476" y="5570957"/>
            <a:ext cx="53936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b="1" dirty="0" err="1">
                <a:ln>
                  <a:solidFill>
                    <a:srgbClr val="002060"/>
                  </a:solidFill>
                </a:ln>
                <a:solidFill>
                  <a:schemeClr val="bg1"/>
                </a:solidFill>
              </a:rPr>
              <a:t>Quandela</a:t>
            </a:r>
            <a:r>
              <a:rPr lang="en-IE" sz="2800" b="1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</a:rPr>
              <a:t> Scientific Advisory Board</a:t>
            </a:r>
          </a:p>
        </p:txBody>
      </p:sp>
    </p:spTree>
    <p:extLst>
      <p:ext uri="{BB962C8B-B14F-4D97-AF65-F5344CB8AC3E}">
        <p14:creationId xmlns:p14="http://schemas.microsoft.com/office/powerpoint/2010/main" val="725520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Quandela anim - video 3 ">
            <a:hlinkClick r:id="" action="ppaction://media"/>
            <a:extLst>
              <a:ext uri="{FF2B5EF4-FFF2-40B4-BE49-F238E27FC236}">
                <a16:creationId xmlns:a16="http://schemas.microsoft.com/office/drawing/2014/main" id="{9BE137C0-BCED-D963-7784-2D2796E52C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4231" b="4212"/>
          <a:stretch/>
        </p:blipFill>
        <p:spPr>
          <a:xfrm>
            <a:off x="2543778" y="2566487"/>
            <a:ext cx="9166063" cy="359246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89D076-FB1B-B473-D8FE-EDEA9F271FB2}"/>
              </a:ext>
            </a:extLst>
          </p:cNvPr>
          <p:cNvSpPr txBox="1"/>
          <p:nvPr/>
        </p:nvSpPr>
        <p:spPr>
          <a:xfrm>
            <a:off x="1377793" y="2234513"/>
            <a:ext cx="118587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>
              <a:defRPr sz="1000">
                <a:solidFill>
                  <a:srgbClr val="F7F9F9">
                    <a:alpha val="60000"/>
                  </a:srgbClr>
                </a:solidFill>
                <a:latin typeface="General Sans" pitchFamily="50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6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1D CLUSTERS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6AFFED0-36BD-F2A5-93CE-564D115B9654}"/>
              </a:ext>
            </a:extLst>
          </p:cNvPr>
          <p:cNvGrpSpPr/>
          <p:nvPr/>
        </p:nvGrpSpPr>
        <p:grpSpPr>
          <a:xfrm>
            <a:off x="76270" y="2918769"/>
            <a:ext cx="1444554" cy="2327536"/>
            <a:chOff x="76270" y="3784367"/>
            <a:chExt cx="992169" cy="1659729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ACF2D91-FBD2-EAC0-71D6-E933FEFF312E}"/>
                </a:ext>
              </a:extLst>
            </p:cNvPr>
            <p:cNvGrpSpPr/>
            <p:nvPr/>
          </p:nvGrpSpPr>
          <p:grpSpPr>
            <a:xfrm>
              <a:off x="76270" y="3784367"/>
              <a:ext cx="992169" cy="1659729"/>
              <a:chOff x="332748" y="1487783"/>
              <a:chExt cx="992169" cy="1659729"/>
            </a:xfrm>
          </p:grpSpPr>
          <p:sp>
            <p:nvSpPr>
              <p:cNvPr id="12" name="Rectangle: Top Corners Rounded 850">
                <a:extLst>
                  <a:ext uri="{FF2B5EF4-FFF2-40B4-BE49-F238E27FC236}">
                    <a16:creationId xmlns:a16="http://schemas.microsoft.com/office/drawing/2014/main" id="{B3D19918-036E-5024-9D18-6B014BC29E79}"/>
                  </a:ext>
                </a:extLst>
              </p:cNvPr>
              <p:cNvSpPr>
                <a:spLocks/>
              </p:cNvSpPr>
              <p:nvPr/>
            </p:nvSpPr>
            <p:spPr>
              <a:xfrm rot="16200000">
                <a:off x="-1032" y="1821563"/>
                <a:ext cx="1659729" cy="992169"/>
              </a:xfrm>
              <a:prstGeom prst="round2SameRect">
                <a:avLst>
                  <a:gd name="adj1" fmla="val 3806"/>
                  <a:gd name="adj2" fmla="val 0"/>
                </a:avLst>
              </a:prstGeom>
              <a:gradFill>
                <a:gsLst>
                  <a:gs pos="0">
                    <a:srgbClr val="E567FC"/>
                  </a:gs>
                  <a:gs pos="69000">
                    <a:srgbClr val="74079B"/>
                  </a:gs>
                </a:gsLst>
                <a:lin ang="27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tIns="72000" rIns="0" bIns="0" rtlCol="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alpha val="9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E64636C-DCAD-D57A-828B-E2856FDE3214}"/>
                  </a:ext>
                </a:extLst>
              </p:cNvPr>
              <p:cNvSpPr txBox="1"/>
              <p:nvPr/>
            </p:nvSpPr>
            <p:spPr>
              <a:xfrm>
                <a:off x="407343" y="1790956"/>
                <a:ext cx="851855" cy="3439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neral Sans" pitchFamily="50" charset="0"/>
                    <a:ea typeface="+mn-ea"/>
                    <a:cs typeface="+mn-cs"/>
                  </a:rPr>
                  <a:t>Generator of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neral Sans" pitchFamily="50" charset="0"/>
                    <a:ea typeface="+mn-ea"/>
                    <a:cs typeface="+mn-cs"/>
                  </a:rPr>
                  <a:t>cluster states</a:t>
                </a:r>
                <a:r>
                  <a:rPr kumimoji="0" lang="en-US" sz="1200" b="0" i="0" u="none" strike="noStrike" kern="1200" cap="none" spc="0" normalizeH="0" baseline="3000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General Sans" pitchFamily="50" charset="0"/>
                    <a:ea typeface="+mn-ea"/>
                    <a:cs typeface="+mn-cs"/>
                  </a:rPr>
                  <a:t>1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099568-DF01-2201-1D99-0CBEE9E9EEB7}"/>
                </a:ext>
              </a:extLst>
            </p:cNvPr>
            <p:cNvSpPr txBox="1"/>
            <p:nvPr/>
          </p:nvSpPr>
          <p:spPr>
            <a:xfrm>
              <a:off x="199608" y="4518888"/>
              <a:ext cx="739898" cy="22932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fr-FR"/>
              </a:defPPr>
              <a:lvl1pPr>
                <a:defRPr sz="1000">
                  <a:solidFill>
                    <a:srgbClr val="F7F9F9">
                      <a:alpha val="60000"/>
                    </a:srgbClr>
                  </a:solidFill>
                  <a:latin typeface="General Sans" pitchFamily="50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1161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0" i="1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alpha val="70000"/>
                    </a:prstClr>
                  </a:solidFill>
                  <a:effectLst/>
                  <a:uLnTx/>
                  <a:uFillTx/>
                  <a:latin typeface="General Sans" pitchFamily="50" charset="0"/>
                  <a:ea typeface="+mn-ea"/>
                  <a:cs typeface="+mn-cs"/>
                </a:rPr>
                <a:t>Continuous &amp; Sequential generation</a:t>
              </a:r>
              <a:endParaRPr kumimoji="0" lang="en-US" sz="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583801D-133A-D946-A805-206AA31EA020}"/>
              </a:ext>
            </a:extLst>
          </p:cNvPr>
          <p:cNvSpPr txBox="1"/>
          <p:nvPr/>
        </p:nvSpPr>
        <p:spPr>
          <a:xfrm>
            <a:off x="4837369" y="2234513"/>
            <a:ext cx="189776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>
              <a:defRPr sz="1000">
                <a:solidFill>
                  <a:srgbClr val="F7F9F9">
                    <a:alpha val="60000"/>
                  </a:srgbClr>
                </a:solidFill>
                <a:latin typeface="General Sans" pitchFamily="50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6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ASSEMBLY INTO 3D CLUSTERS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CA864C6-C51B-6235-B2B5-54F00DFC3AE6}"/>
              </a:ext>
            </a:extLst>
          </p:cNvPr>
          <p:cNvSpPr>
            <a:spLocks/>
          </p:cNvSpPr>
          <p:nvPr/>
        </p:nvSpPr>
        <p:spPr>
          <a:xfrm>
            <a:off x="1247906" y="2201694"/>
            <a:ext cx="235041" cy="235041"/>
          </a:xfrm>
          <a:prstGeom prst="ellipse">
            <a:avLst/>
          </a:prstGeom>
          <a:noFill/>
          <a:ln w="12700">
            <a:solidFill>
              <a:srgbClr val="4FA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095F5"/>
                </a:solidFill>
                <a:effectLst/>
                <a:uLnTx/>
                <a:uFillTx/>
                <a:latin typeface="General Sans" panose="020B0604020202020204" charset="0"/>
                <a:ea typeface="+mn-ea"/>
                <a:cs typeface="General Sans" panose="020B0604020202020204" charset="0"/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E3227EC-9FE9-C83D-9125-9979992296CE}"/>
              </a:ext>
            </a:extLst>
          </p:cNvPr>
          <p:cNvSpPr>
            <a:spLocks/>
          </p:cNvSpPr>
          <p:nvPr/>
        </p:nvSpPr>
        <p:spPr>
          <a:xfrm>
            <a:off x="4557540" y="2201694"/>
            <a:ext cx="235041" cy="235041"/>
          </a:xfrm>
          <a:prstGeom prst="ellipse">
            <a:avLst/>
          </a:prstGeom>
          <a:noFill/>
          <a:ln w="12700">
            <a:solidFill>
              <a:srgbClr val="4FA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095F5"/>
                </a:solidFill>
                <a:effectLst/>
                <a:uLnTx/>
                <a:uFillTx/>
                <a:latin typeface="General Sans" panose="020B0604020202020204" charset="0"/>
                <a:ea typeface="+mn-ea"/>
                <a:cs typeface="General Sans" panose="020B0604020202020204" charset="0"/>
              </a:rPr>
              <a:t>2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FBB77F-7B05-FA59-66CE-F89CD44269AE}"/>
              </a:ext>
            </a:extLst>
          </p:cNvPr>
          <p:cNvSpPr>
            <a:spLocks/>
          </p:cNvSpPr>
          <p:nvPr/>
        </p:nvSpPr>
        <p:spPr>
          <a:xfrm>
            <a:off x="8267452" y="2219012"/>
            <a:ext cx="235041" cy="235041"/>
          </a:xfrm>
          <a:prstGeom prst="ellipse">
            <a:avLst/>
          </a:prstGeom>
          <a:noFill/>
          <a:ln w="12700">
            <a:solidFill>
              <a:srgbClr val="4FA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095F5"/>
                </a:solidFill>
                <a:effectLst/>
                <a:uLnTx/>
                <a:uFillTx/>
                <a:latin typeface="General Sans" panose="020B0604020202020204" charset="0"/>
                <a:ea typeface="+mn-ea"/>
                <a:cs typeface="General Sans" panose="020B0604020202020204" charset="0"/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4C6F20F-833D-868A-BE15-CBD0B17B6675}"/>
              </a:ext>
            </a:extLst>
          </p:cNvPr>
          <p:cNvSpPr txBox="1"/>
          <p:nvPr/>
        </p:nvSpPr>
        <p:spPr>
          <a:xfrm>
            <a:off x="8486753" y="2234513"/>
            <a:ext cx="139316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>
              <a:defRPr sz="1000">
                <a:solidFill>
                  <a:srgbClr val="F7F9F9">
                    <a:alpha val="60000"/>
                  </a:srgbClr>
                </a:solidFill>
                <a:latin typeface="General Sans" pitchFamily="50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6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RENORMALISATION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4D2A927-B467-077C-BC4B-930F4823624E}"/>
              </a:ext>
            </a:extLst>
          </p:cNvPr>
          <p:cNvSpPr>
            <a:spLocks/>
          </p:cNvSpPr>
          <p:nvPr/>
        </p:nvSpPr>
        <p:spPr>
          <a:xfrm>
            <a:off x="9958797" y="2217829"/>
            <a:ext cx="235041" cy="235041"/>
          </a:xfrm>
          <a:prstGeom prst="ellipse">
            <a:avLst/>
          </a:prstGeom>
          <a:noFill/>
          <a:ln w="12700">
            <a:solidFill>
              <a:srgbClr val="4FA7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2095F5"/>
                </a:solidFill>
                <a:effectLst/>
                <a:uLnTx/>
                <a:uFillTx/>
                <a:latin typeface="General Sans" panose="020B0604020202020204" charset="0"/>
                <a:ea typeface="+mn-ea"/>
                <a:cs typeface="General Sans" panose="020B0604020202020204" charset="0"/>
              </a:rPr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12D70C-A1BF-4E09-C8AE-47100EA1D11F}"/>
              </a:ext>
            </a:extLst>
          </p:cNvPr>
          <p:cNvSpPr txBox="1"/>
          <p:nvPr/>
        </p:nvSpPr>
        <p:spPr>
          <a:xfrm>
            <a:off x="10040422" y="2232680"/>
            <a:ext cx="168573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>
              <a:defRPr sz="1000">
                <a:solidFill>
                  <a:srgbClr val="F7F9F9">
                    <a:alpha val="60000"/>
                  </a:srgbClr>
                </a:solidFill>
                <a:latin typeface="General Sans" pitchFamily="50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6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ERROR CORR.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F50E4ED-823B-3C68-5CD8-04D08DF4F33D}"/>
              </a:ext>
            </a:extLst>
          </p:cNvPr>
          <p:cNvSpPr txBox="1"/>
          <p:nvPr/>
        </p:nvSpPr>
        <p:spPr>
          <a:xfrm>
            <a:off x="103218" y="2971445"/>
            <a:ext cx="2143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>
              <a:defRPr sz="1000">
                <a:solidFill>
                  <a:srgbClr val="F7F9F9">
                    <a:alpha val="60000"/>
                  </a:srgbClr>
                </a:solidFill>
                <a:latin typeface="General Sans" pitchFamily="50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6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0488599-4677-788A-976C-25FB049AD14D}"/>
              </a:ext>
            </a:extLst>
          </p:cNvPr>
          <p:cNvSpPr txBox="1"/>
          <p:nvPr/>
        </p:nvSpPr>
        <p:spPr>
          <a:xfrm>
            <a:off x="7154240" y="2614530"/>
            <a:ext cx="103074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Measurement layer</a:t>
            </a:r>
            <a:endParaRPr kumimoji="0" lang="en-US" sz="1200" b="0" i="0" u="none" strike="noStrike" kern="1200" cap="none" spc="0" normalizeH="0" baseline="3000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A38BAD-F332-8E77-55AE-9DFDE6A497A1}"/>
              </a:ext>
            </a:extLst>
          </p:cNvPr>
          <p:cNvSpPr txBox="1"/>
          <p:nvPr/>
        </p:nvSpPr>
        <p:spPr>
          <a:xfrm>
            <a:off x="6956495" y="2584593"/>
            <a:ext cx="2143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>
              <a:defRPr sz="1000">
                <a:solidFill>
                  <a:srgbClr val="F7F9F9">
                    <a:alpha val="60000"/>
                  </a:srgbClr>
                </a:solidFill>
                <a:latin typeface="General Sans" pitchFamily="50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6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7B641AE-7081-24A3-618C-DBE4B6DAD452}"/>
              </a:ext>
            </a:extLst>
          </p:cNvPr>
          <p:cNvSpPr txBox="1"/>
          <p:nvPr/>
        </p:nvSpPr>
        <p:spPr>
          <a:xfrm>
            <a:off x="153316" y="6329673"/>
            <a:ext cx="7577046" cy="369332"/>
          </a:xfrm>
          <a:prstGeom prst="rect">
            <a:avLst/>
          </a:prstGeom>
          <a:noFill/>
        </p:spPr>
        <p:txBody>
          <a:bodyPr wrap="square" lIns="0" tIns="0" rIns="0" bIns="0" numCol="1" rtlCol="0">
            <a:sp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“High-rate entanglement between a semiconductor spin and indistinguishable photons”: N. </a:t>
            </a:r>
            <a:r>
              <a: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Coste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, P. </a:t>
            </a:r>
            <a:r>
              <a: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Senellart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 at al, arxiv2207.09881 - https://</a:t>
            </a:r>
            <a:r>
              <a: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arxiv.org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/abs/2207.098814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eneral Sans" panose="020B0604020202020204" charset="0"/>
                <a:ea typeface="+mn-ea"/>
                <a:cs typeface="+mn-cs"/>
              </a:rPr>
              <a:t>“Percolation thresholds for photonic quantum computing”: S. </a:t>
            </a: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eneral Sans" panose="020B0604020202020204" charset="0"/>
                <a:ea typeface="+mn-ea"/>
                <a:cs typeface="+mn-cs"/>
              </a:rPr>
              <a:t>Ghua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eneral Sans" panose="020B0604020202020204" charset="0"/>
                <a:ea typeface="+mn-ea"/>
                <a:cs typeface="+mn-cs"/>
              </a:rPr>
              <a:t>, </a:t>
            </a:r>
            <a:r>
              <a:rPr kumimoji="0" lang="en-US" sz="8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eneral Sans" panose="020B0604020202020204" charset="0"/>
                <a:ea typeface="+mn-ea"/>
                <a:cs typeface="+mn-cs"/>
              </a:rPr>
              <a:t>NatCommunication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eneral Sans" panose="020B0604020202020204" charset="0"/>
                <a:ea typeface="+mn-ea"/>
                <a:cs typeface="+mn-cs"/>
              </a:rPr>
              <a:t>, 10, 1070,2019 - </a:t>
            </a:r>
            <a:r>
              <a:rPr kumimoji="0" lang="en-US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eneral Sans" panose="020B0604020202020204" charset="0"/>
                <a:ea typeface="+mn-ea"/>
                <a:cs typeface="+mn-cs"/>
                <a:hlinkClick r:id="rId6"/>
              </a:rPr>
              <a:t>https://www.nature.com/articles/s41467-019-08948-x</a:t>
            </a: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FFFFFF">
                  <a:lumMod val="65000"/>
                </a:srgbClr>
              </a:solidFill>
              <a:effectLst/>
              <a:uLnTx/>
              <a:uFillTx/>
              <a:latin typeface="General Sans" panose="020B0604020202020204" charset="0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“Measurement-based quantum computation”: H. </a:t>
            </a:r>
            <a:r>
              <a: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Briegel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 at al, Nature Physics, 5, 19,2009 - https://</a:t>
            </a:r>
            <a:r>
              <a:rPr kumimoji="0" lang="en-GB" sz="800" b="0" i="0" u="none" strike="noStrike" kern="1200" cap="none" spc="0" normalizeH="0" baseline="0" noProof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www.nature.com</a:t>
            </a:r>
            <a:r>
              <a:rPr kumimoji="0" lang="en-GB" sz="8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/articles/nphys1157</a:t>
            </a:r>
          </a:p>
        </p:txBody>
      </p:sp>
      <p:pic>
        <p:nvPicPr>
          <p:cNvPr id="27" name="Picture 26" descr="A close-up of a test tube&#10;&#10;Description automatically generated with low confidence">
            <a:extLst>
              <a:ext uri="{FF2B5EF4-FFF2-40B4-BE49-F238E27FC236}">
                <a16:creationId xmlns:a16="http://schemas.microsoft.com/office/drawing/2014/main" id="{32B4D195-CB26-2FFA-B498-145D5525278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12" b="10512"/>
          <a:stretch/>
        </p:blipFill>
        <p:spPr>
          <a:xfrm>
            <a:off x="70852" y="4436194"/>
            <a:ext cx="1437245" cy="808449"/>
          </a:xfrm>
          <a:prstGeom prst="rect">
            <a:avLst/>
          </a:prstGeom>
          <a:ln w="9525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8" name="Rectangle: Rounded Corners 224">
            <a:extLst>
              <a:ext uri="{FF2B5EF4-FFF2-40B4-BE49-F238E27FC236}">
                <a16:creationId xmlns:a16="http://schemas.microsoft.com/office/drawing/2014/main" id="{32AA0B89-E709-BD61-9535-7976F9EB1A4A}"/>
              </a:ext>
            </a:extLst>
          </p:cNvPr>
          <p:cNvSpPr/>
          <p:nvPr/>
        </p:nvSpPr>
        <p:spPr>
          <a:xfrm>
            <a:off x="2089351" y="3304973"/>
            <a:ext cx="357750" cy="1102520"/>
          </a:xfrm>
          <a:prstGeom prst="roundRect">
            <a:avLst>
              <a:gd name="adj" fmla="val 4064"/>
            </a:avLst>
          </a:prstGeom>
          <a:noFill/>
          <a:ln w="6350">
            <a:gradFill>
              <a:gsLst>
                <a:gs pos="0">
                  <a:srgbClr val="17D6EA"/>
                </a:gs>
                <a:gs pos="100000">
                  <a:srgbClr val="0683F4"/>
                </a:gs>
              </a:gsLst>
              <a:lin ang="5400000" scaled="1"/>
            </a:gra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Rectangle: Rounded Corners 225">
            <a:extLst>
              <a:ext uri="{FF2B5EF4-FFF2-40B4-BE49-F238E27FC236}">
                <a16:creationId xmlns:a16="http://schemas.microsoft.com/office/drawing/2014/main" id="{CA88AAD6-522C-793F-8141-78087493E921}"/>
              </a:ext>
            </a:extLst>
          </p:cNvPr>
          <p:cNvSpPr/>
          <p:nvPr/>
        </p:nvSpPr>
        <p:spPr>
          <a:xfrm>
            <a:off x="2012396" y="3796862"/>
            <a:ext cx="151578" cy="151578"/>
          </a:xfrm>
          <a:prstGeom prst="roundRect">
            <a:avLst/>
          </a:prstGeom>
          <a:gradFill>
            <a:gsLst>
              <a:gs pos="32000">
                <a:srgbClr val="2091F9"/>
              </a:gs>
              <a:gs pos="100000">
                <a:srgbClr val="E567FC"/>
              </a:gs>
            </a:gsLst>
            <a:lin ang="2700000" scaled="0"/>
          </a:gradFill>
          <a:ln w="19050">
            <a:solidFill>
              <a:srgbClr val="222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: Rounded Corners 226">
            <a:extLst>
              <a:ext uri="{FF2B5EF4-FFF2-40B4-BE49-F238E27FC236}">
                <a16:creationId xmlns:a16="http://schemas.microsoft.com/office/drawing/2014/main" id="{644B9BD9-9E5D-F1E6-C707-95E1A7431CFD}"/>
              </a:ext>
            </a:extLst>
          </p:cNvPr>
          <p:cNvSpPr/>
          <p:nvPr/>
        </p:nvSpPr>
        <p:spPr>
          <a:xfrm>
            <a:off x="2302537" y="3448305"/>
            <a:ext cx="59884" cy="45719"/>
          </a:xfrm>
          <a:prstGeom prst="roundRect">
            <a:avLst/>
          </a:prstGeom>
          <a:noFill/>
          <a:ln w="6350">
            <a:gradFill>
              <a:gsLst>
                <a:gs pos="0">
                  <a:srgbClr val="E567FC"/>
                </a:gs>
                <a:gs pos="100000">
                  <a:srgbClr val="74079B">
                    <a:lumMod val="99000"/>
                  </a:srgb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Rectangle: Rounded Corners 227">
            <a:extLst>
              <a:ext uri="{FF2B5EF4-FFF2-40B4-BE49-F238E27FC236}">
                <a16:creationId xmlns:a16="http://schemas.microsoft.com/office/drawing/2014/main" id="{BC69CF69-E267-1520-2A99-9C3E89C79B62}"/>
              </a:ext>
            </a:extLst>
          </p:cNvPr>
          <p:cNvSpPr/>
          <p:nvPr/>
        </p:nvSpPr>
        <p:spPr>
          <a:xfrm>
            <a:off x="2302537" y="3634457"/>
            <a:ext cx="59884" cy="45719"/>
          </a:xfrm>
          <a:prstGeom prst="roundRect">
            <a:avLst/>
          </a:prstGeom>
          <a:noFill/>
          <a:ln w="6350">
            <a:gradFill>
              <a:gsLst>
                <a:gs pos="0">
                  <a:srgbClr val="E567FC"/>
                </a:gs>
                <a:gs pos="100000">
                  <a:srgbClr val="74079B">
                    <a:lumMod val="99000"/>
                  </a:srgb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Rectangle: Rounded Corners 228">
            <a:extLst>
              <a:ext uri="{FF2B5EF4-FFF2-40B4-BE49-F238E27FC236}">
                <a16:creationId xmlns:a16="http://schemas.microsoft.com/office/drawing/2014/main" id="{8085C3B0-345D-6D6B-3AF4-3AF21890315C}"/>
              </a:ext>
            </a:extLst>
          </p:cNvPr>
          <p:cNvSpPr/>
          <p:nvPr/>
        </p:nvSpPr>
        <p:spPr>
          <a:xfrm>
            <a:off x="2302537" y="3825371"/>
            <a:ext cx="59884" cy="45719"/>
          </a:xfrm>
          <a:prstGeom prst="roundRect">
            <a:avLst/>
          </a:prstGeom>
          <a:noFill/>
          <a:ln w="6350">
            <a:gradFill>
              <a:gsLst>
                <a:gs pos="0">
                  <a:srgbClr val="E567FC"/>
                </a:gs>
                <a:gs pos="100000">
                  <a:srgbClr val="74079B">
                    <a:lumMod val="99000"/>
                  </a:srgb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Rectangle: Rounded Corners 229">
            <a:extLst>
              <a:ext uri="{FF2B5EF4-FFF2-40B4-BE49-F238E27FC236}">
                <a16:creationId xmlns:a16="http://schemas.microsoft.com/office/drawing/2014/main" id="{C637E071-20D6-4426-5CF0-EC6AE91E89B4}"/>
              </a:ext>
            </a:extLst>
          </p:cNvPr>
          <p:cNvSpPr/>
          <p:nvPr/>
        </p:nvSpPr>
        <p:spPr>
          <a:xfrm>
            <a:off x="2302537" y="4203487"/>
            <a:ext cx="59884" cy="45719"/>
          </a:xfrm>
          <a:prstGeom prst="roundRect">
            <a:avLst/>
          </a:prstGeom>
          <a:noFill/>
          <a:ln w="6350">
            <a:gradFill>
              <a:gsLst>
                <a:gs pos="0">
                  <a:srgbClr val="E567FC"/>
                </a:gs>
                <a:gs pos="100000">
                  <a:srgbClr val="74079B">
                    <a:lumMod val="99000"/>
                  </a:srgbClr>
                </a:gs>
              </a:gsLst>
              <a:lin ang="5400000" scaled="1"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Rectangle: Rounded Corners 230">
            <a:extLst>
              <a:ext uri="{FF2B5EF4-FFF2-40B4-BE49-F238E27FC236}">
                <a16:creationId xmlns:a16="http://schemas.microsoft.com/office/drawing/2014/main" id="{E721B1AB-31AA-B60F-049D-7DA3841B9E97}"/>
              </a:ext>
            </a:extLst>
          </p:cNvPr>
          <p:cNvSpPr/>
          <p:nvPr/>
        </p:nvSpPr>
        <p:spPr>
          <a:xfrm>
            <a:off x="2341313" y="3429903"/>
            <a:ext cx="82523" cy="82523"/>
          </a:xfrm>
          <a:prstGeom prst="roundRect">
            <a:avLst/>
          </a:prstGeom>
          <a:gradFill>
            <a:gsLst>
              <a:gs pos="0">
                <a:srgbClr val="E567FC"/>
              </a:gs>
              <a:gs pos="100000">
                <a:srgbClr val="74079B"/>
              </a:gs>
            </a:gsLst>
            <a:lin ang="2700000" scaled="0"/>
          </a:gradFill>
          <a:ln w="19050">
            <a:solidFill>
              <a:srgbClr val="222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Rectangle: Rounded Corners 231">
            <a:extLst>
              <a:ext uri="{FF2B5EF4-FFF2-40B4-BE49-F238E27FC236}">
                <a16:creationId xmlns:a16="http://schemas.microsoft.com/office/drawing/2014/main" id="{980FF8A8-BCE0-3331-69AA-A60412D18A27}"/>
              </a:ext>
            </a:extLst>
          </p:cNvPr>
          <p:cNvSpPr/>
          <p:nvPr/>
        </p:nvSpPr>
        <p:spPr>
          <a:xfrm>
            <a:off x="2341313" y="3616055"/>
            <a:ext cx="82523" cy="82523"/>
          </a:xfrm>
          <a:prstGeom prst="roundRect">
            <a:avLst/>
          </a:prstGeom>
          <a:gradFill>
            <a:gsLst>
              <a:gs pos="0">
                <a:srgbClr val="E567FC"/>
              </a:gs>
              <a:gs pos="100000">
                <a:srgbClr val="74079B"/>
              </a:gs>
            </a:gsLst>
            <a:lin ang="2700000" scaled="0"/>
          </a:gradFill>
          <a:ln w="19050">
            <a:solidFill>
              <a:srgbClr val="222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Rectangle: Rounded Corners 232">
            <a:extLst>
              <a:ext uri="{FF2B5EF4-FFF2-40B4-BE49-F238E27FC236}">
                <a16:creationId xmlns:a16="http://schemas.microsoft.com/office/drawing/2014/main" id="{5D2C2CF8-C2BE-95B9-2A8A-9128C3637B7A}"/>
              </a:ext>
            </a:extLst>
          </p:cNvPr>
          <p:cNvSpPr/>
          <p:nvPr/>
        </p:nvSpPr>
        <p:spPr>
          <a:xfrm>
            <a:off x="2341313" y="3806969"/>
            <a:ext cx="82523" cy="82523"/>
          </a:xfrm>
          <a:prstGeom prst="roundRect">
            <a:avLst/>
          </a:prstGeom>
          <a:gradFill>
            <a:gsLst>
              <a:gs pos="0">
                <a:srgbClr val="E567FC"/>
              </a:gs>
              <a:gs pos="100000">
                <a:srgbClr val="74079B"/>
              </a:gs>
            </a:gsLst>
            <a:lin ang="2700000" scaled="0"/>
          </a:gradFill>
          <a:ln w="19050">
            <a:solidFill>
              <a:srgbClr val="222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Rectangle: Rounded Corners 233">
            <a:extLst>
              <a:ext uri="{FF2B5EF4-FFF2-40B4-BE49-F238E27FC236}">
                <a16:creationId xmlns:a16="http://schemas.microsoft.com/office/drawing/2014/main" id="{9F170E3A-9620-FCC0-60B7-7FD50BA0FA00}"/>
              </a:ext>
            </a:extLst>
          </p:cNvPr>
          <p:cNvSpPr/>
          <p:nvPr/>
        </p:nvSpPr>
        <p:spPr>
          <a:xfrm>
            <a:off x="2341313" y="4185085"/>
            <a:ext cx="82523" cy="82523"/>
          </a:xfrm>
          <a:prstGeom prst="roundRect">
            <a:avLst/>
          </a:prstGeom>
          <a:gradFill>
            <a:gsLst>
              <a:gs pos="0">
                <a:srgbClr val="E567FC"/>
              </a:gs>
              <a:gs pos="100000">
                <a:srgbClr val="74079B"/>
              </a:gs>
            </a:gsLst>
            <a:lin ang="2700000" scaled="0"/>
          </a:gradFill>
          <a:ln w="19050">
            <a:solidFill>
              <a:srgbClr val="222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BCB8035-18C4-13F2-BDAC-E9DC3F5B9998}"/>
              </a:ext>
            </a:extLst>
          </p:cNvPr>
          <p:cNvSpPr/>
          <p:nvPr/>
        </p:nvSpPr>
        <p:spPr>
          <a:xfrm>
            <a:off x="2361897" y="4016687"/>
            <a:ext cx="36000" cy="36000"/>
          </a:xfrm>
          <a:prstGeom prst="ellipse">
            <a:avLst/>
          </a:prstGeom>
          <a:gradFill>
            <a:gsLst>
              <a:gs pos="0">
                <a:srgbClr val="74079B"/>
              </a:gs>
              <a:gs pos="100000">
                <a:srgbClr val="E567FC"/>
              </a:gs>
            </a:gsLst>
            <a:lin ang="2700000" scaled="0"/>
          </a:gradFill>
          <a:ln w="9525">
            <a:solidFill>
              <a:srgbClr val="222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4DA97C13-C420-559D-A590-7D2B5E6433EE}"/>
              </a:ext>
            </a:extLst>
          </p:cNvPr>
          <p:cNvSpPr/>
          <p:nvPr/>
        </p:nvSpPr>
        <p:spPr>
          <a:xfrm>
            <a:off x="2304096" y="4016687"/>
            <a:ext cx="36000" cy="36000"/>
          </a:xfrm>
          <a:prstGeom prst="ellipse">
            <a:avLst/>
          </a:prstGeom>
          <a:gradFill>
            <a:gsLst>
              <a:gs pos="0">
                <a:srgbClr val="74079B"/>
              </a:gs>
              <a:gs pos="100000">
                <a:srgbClr val="E567FC"/>
              </a:gs>
            </a:gsLst>
            <a:lin ang="2700000" scaled="0"/>
          </a:gradFill>
          <a:ln w="9525">
            <a:solidFill>
              <a:srgbClr val="222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063BCDE-65CF-36A8-A6E4-B4C68B3F87F1}"/>
              </a:ext>
            </a:extLst>
          </p:cNvPr>
          <p:cNvSpPr/>
          <p:nvPr/>
        </p:nvSpPr>
        <p:spPr>
          <a:xfrm>
            <a:off x="2246936" y="4016687"/>
            <a:ext cx="36000" cy="36000"/>
          </a:xfrm>
          <a:prstGeom prst="ellipse">
            <a:avLst/>
          </a:prstGeom>
          <a:gradFill>
            <a:gsLst>
              <a:gs pos="0">
                <a:srgbClr val="74079B"/>
              </a:gs>
              <a:gs pos="100000">
                <a:srgbClr val="E567FC"/>
              </a:gs>
            </a:gsLst>
            <a:lin ang="2700000" scaled="0"/>
          </a:gradFill>
          <a:ln w="9525">
            <a:solidFill>
              <a:srgbClr val="2228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F0FA921-4FEC-FD53-5AE2-033B27FE7627}"/>
              </a:ext>
            </a:extLst>
          </p:cNvPr>
          <p:cNvGrpSpPr/>
          <p:nvPr/>
        </p:nvGrpSpPr>
        <p:grpSpPr>
          <a:xfrm>
            <a:off x="1278973" y="3737843"/>
            <a:ext cx="707032" cy="279446"/>
            <a:chOff x="733898" y="1319623"/>
            <a:chExt cx="439011" cy="157740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E0EE3A1C-72F9-1192-117C-7BE3688B4077}"/>
                </a:ext>
              </a:extLst>
            </p:cNvPr>
            <p:cNvCxnSpPr>
              <a:cxnSpLocks/>
            </p:cNvCxnSpPr>
            <p:nvPr/>
          </p:nvCxnSpPr>
          <p:spPr>
            <a:xfrm>
              <a:off x="777822" y="1399246"/>
              <a:ext cx="342285" cy="0"/>
            </a:xfrm>
            <a:prstGeom prst="line">
              <a:avLst/>
            </a:prstGeom>
            <a:ln w="15875" cap="rnd">
              <a:solidFill>
                <a:srgbClr val="00B0F0"/>
              </a:solidFill>
              <a:round/>
            </a:ln>
            <a:effectLst>
              <a:glow rad="139700">
                <a:srgbClr val="17D6EA">
                  <a:alpha val="10000"/>
                </a:srgbClr>
              </a:glo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79AA70D3-3E86-7824-7A00-7D5887555124}"/>
                </a:ext>
              </a:extLst>
            </p:cNvPr>
            <p:cNvSpPr/>
            <p:nvPr/>
          </p:nvSpPr>
          <p:spPr>
            <a:xfrm>
              <a:off x="746423" y="1360900"/>
              <a:ext cx="84361" cy="76692"/>
            </a:xfrm>
            <a:prstGeom prst="ellipse">
              <a:avLst/>
            </a:prstGeom>
            <a:solidFill>
              <a:srgbClr val="2091F9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2116F9AF-D479-67A9-2F0C-A004B44E7688}"/>
                </a:ext>
              </a:extLst>
            </p:cNvPr>
            <p:cNvSpPr/>
            <p:nvPr/>
          </p:nvSpPr>
          <p:spPr>
            <a:xfrm>
              <a:off x="849920" y="1361906"/>
              <a:ext cx="84361" cy="76692"/>
            </a:xfrm>
            <a:prstGeom prst="ellipse">
              <a:avLst/>
            </a:prstGeom>
            <a:solidFill>
              <a:srgbClr val="2091F9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B49F73BA-5A31-AB7A-D1BA-C97B22312126}"/>
                </a:ext>
              </a:extLst>
            </p:cNvPr>
            <p:cNvSpPr/>
            <p:nvPr/>
          </p:nvSpPr>
          <p:spPr>
            <a:xfrm>
              <a:off x="963246" y="1362523"/>
              <a:ext cx="84361" cy="76692"/>
            </a:xfrm>
            <a:prstGeom prst="ellipse">
              <a:avLst/>
            </a:prstGeom>
            <a:solidFill>
              <a:srgbClr val="2091F9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88B4584C-394F-F833-D7A0-459C8134D0C0}"/>
                </a:ext>
              </a:extLst>
            </p:cNvPr>
            <p:cNvSpPr/>
            <p:nvPr/>
          </p:nvSpPr>
          <p:spPr>
            <a:xfrm>
              <a:off x="1079695" y="1362773"/>
              <a:ext cx="84361" cy="76692"/>
            </a:xfrm>
            <a:prstGeom prst="ellipse">
              <a:avLst/>
            </a:prstGeom>
            <a:solidFill>
              <a:srgbClr val="2091F9"/>
            </a:solidFill>
            <a:ln w="127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DB6A3E7D-8077-E696-80FB-860F58BDA95A}"/>
                </a:ext>
              </a:extLst>
            </p:cNvPr>
            <p:cNvCxnSpPr/>
            <p:nvPr/>
          </p:nvCxnSpPr>
          <p:spPr>
            <a:xfrm>
              <a:off x="733898" y="1319623"/>
              <a:ext cx="0" cy="147405"/>
            </a:xfrm>
            <a:prstGeom prst="line">
              <a:avLst/>
            </a:prstGeom>
            <a:ln cap="rnd">
              <a:solidFill>
                <a:srgbClr val="00B0F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E96B736-E294-359A-0FCA-B04D83BA97C2}"/>
                </a:ext>
              </a:extLst>
            </p:cNvPr>
            <p:cNvCxnSpPr/>
            <p:nvPr/>
          </p:nvCxnSpPr>
          <p:spPr>
            <a:xfrm>
              <a:off x="835808" y="1320553"/>
              <a:ext cx="0" cy="147405"/>
            </a:xfrm>
            <a:prstGeom prst="line">
              <a:avLst/>
            </a:prstGeom>
            <a:ln cap="rnd">
              <a:solidFill>
                <a:srgbClr val="00B0F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9049B16-6BEC-EC2D-EE9A-E51793759A39}"/>
                </a:ext>
              </a:extLst>
            </p:cNvPr>
            <p:cNvCxnSpPr/>
            <p:nvPr/>
          </p:nvCxnSpPr>
          <p:spPr>
            <a:xfrm>
              <a:off x="943328" y="1327093"/>
              <a:ext cx="0" cy="147405"/>
            </a:xfrm>
            <a:prstGeom prst="line">
              <a:avLst/>
            </a:prstGeom>
            <a:ln cap="rnd">
              <a:solidFill>
                <a:srgbClr val="00B0F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DF41465-897B-724E-B34B-40CED0E5DDD7}"/>
                </a:ext>
              </a:extLst>
            </p:cNvPr>
            <p:cNvCxnSpPr/>
            <p:nvPr/>
          </p:nvCxnSpPr>
          <p:spPr>
            <a:xfrm>
              <a:off x="1062068" y="1328023"/>
              <a:ext cx="0" cy="147405"/>
            </a:xfrm>
            <a:prstGeom prst="line">
              <a:avLst/>
            </a:prstGeom>
            <a:ln cap="rnd">
              <a:solidFill>
                <a:srgbClr val="00B0F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C322469-ADD0-9B34-7295-ED1FF6DA3B53}"/>
                </a:ext>
              </a:extLst>
            </p:cNvPr>
            <p:cNvCxnSpPr/>
            <p:nvPr/>
          </p:nvCxnSpPr>
          <p:spPr>
            <a:xfrm>
              <a:off x="1172909" y="1329958"/>
              <a:ext cx="0" cy="147405"/>
            </a:xfrm>
            <a:prstGeom prst="line">
              <a:avLst/>
            </a:prstGeom>
            <a:ln cap="rnd">
              <a:solidFill>
                <a:srgbClr val="00B0F0"/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91C29883-8C09-15FB-6767-9541F4311B41}"/>
              </a:ext>
            </a:extLst>
          </p:cNvPr>
          <p:cNvGrpSpPr/>
          <p:nvPr/>
        </p:nvGrpSpPr>
        <p:grpSpPr>
          <a:xfrm>
            <a:off x="1131131" y="3859287"/>
            <a:ext cx="164403" cy="40291"/>
            <a:chOff x="8551636" y="2382202"/>
            <a:chExt cx="164403" cy="4029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971EAA4-F979-E869-5814-DE462B6CFCDD}"/>
                </a:ext>
              </a:extLst>
            </p:cNvPr>
            <p:cNvSpPr/>
            <p:nvPr/>
          </p:nvSpPr>
          <p:spPr>
            <a:xfrm>
              <a:off x="8680039" y="2385580"/>
              <a:ext cx="36000" cy="36000"/>
            </a:xfrm>
            <a:prstGeom prst="ellipse">
              <a:avLst/>
            </a:prstGeom>
            <a:gradFill>
              <a:gsLst>
                <a:gs pos="0">
                  <a:srgbClr val="0683F4"/>
                </a:gs>
                <a:gs pos="100000">
                  <a:srgbClr val="17D6EA"/>
                </a:gs>
              </a:gsLst>
              <a:lin ang="2700000" scaled="0"/>
            </a:gradFill>
            <a:ln w="9525">
              <a:solidFill>
                <a:srgbClr val="2228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5A242FC-3ED0-E534-2B1A-47A8FA0FE289}"/>
                </a:ext>
              </a:extLst>
            </p:cNvPr>
            <p:cNvSpPr/>
            <p:nvPr/>
          </p:nvSpPr>
          <p:spPr>
            <a:xfrm>
              <a:off x="8551636" y="2386493"/>
              <a:ext cx="36000" cy="36000"/>
            </a:xfrm>
            <a:prstGeom prst="ellipse">
              <a:avLst/>
            </a:prstGeom>
            <a:gradFill>
              <a:gsLst>
                <a:gs pos="0">
                  <a:srgbClr val="0683F4"/>
                </a:gs>
                <a:gs pos="100000">
                  <a:srgbClr val="17D6EA"/>
                </a:gs>
              </a:gsLst>
              <a:lin ang="2700000" scaled="0"/>
            </a:gradFill>
            <a:ln w="9525">
              <a:solidFill>
                <a:srgbClr val="2228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6D3BBAF6-91C3-F5E1-0FF6-96C1884EC55A}"/>
                </a:ext>
              </a:extLst>
            </p:cNvPr>
            <p:cNvSpPr/>
            <p:nvPr/>
          </p:nvSpPr>
          <p:spPr>
            <a:xfrm>
              <a:off x="8621848" y="2382202"/>
              <a:ext cx="36000" cy="36000"/>
            </a:xfrm>
            <a:prstGeom prst="ellipse">
              <a:avLst/>
            </a:prstGeom>
            <a:gradFill>
              <a:gsLst>
                <a:gs pos="0">
                  <a:srgbClr val="0683F4"/>
                </a:gs>
                <a:gs pos="100000">
                  <a:srgbClr val="17D6EA"/>
                </a:gs>
              </a:gsLst>
              <a:lin ang="2700000" scaled="0"/>
            </a:gradFill>
            <a:ln w="9525">
              <a:solidFill>
                <a:srgbClr val="2228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58" name="Rectangle: Rounded Corners 230">
            <a:extLst>
              <a:ext uri="{FF2B5EF4-FFF2-40B4-BE49-F238E27FC236}">
                <a16:creationId xmlns:a16="http://schemas.microsoft.com/office/drawing/2014/main" id="{80DDC2EE-A1EB-E049-79E9-7570E43840E7}"/>
              </a:ext>
            </a:extLst>
          </p:cNvPr>
          <p:cNvSpPr>
            <a:spLocks/>
          </p:cNvSpPr>
          <p:nvPr/>
        </p:nvSpPr>
        <p:spPr>
          <a:xfrm rot="10800000" flipH="1">
            <a:off x="4537881" y="3035853"/>
            <a:ext cx="2421122" cy="1414127"/>
          </a:xfrm>
          <a:prstGeom prst="roundRect">
            <a:avLst>
              <a:gd name="adj" fmla="val 7188"/>
            </a:avLst>
          </a:prstGeom>
          <a:gradFill>
            <a:gsLst>
              <a:gs pos="79000">
                <a:srgbClr val="74079B"/>
              </a:gs>
              <a:gs pos="0">
                <a:srgbClr val="00B6EE"/>
              </a:gs>
            </a:gsLst>
            <a:lin ang="81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6000" tIns="36000" rIns="216000" bIns="0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alpha val="80000"/>
                </a:prstClr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1ABDCD7-1D02-1E1A-F112-DA50BFABCDA2}"/>
              </a:ext>
            </a:extLst>
          </p:cNvPr>
          <p:cNvSpPr txBox="1"/>
          <p:nvPr/>
        </p:nvSpPr>
        <p:spPr>
          <a:xfrm>
            <a:off x="5124157" y="3671567"/>
            <a:ext cx="124720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Manipulation</a:t>
            </a:r>
            <a:endParaRPr kumimoji="0" lang="en-US" sz="1200" b="0" i="0" u="none" strike="noStrike" kern="1200" cap="none" spc="0" normalizeH="0" baseline="30000" noProof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General Sans" pitchFamily="50" charset="0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A2F1E18-EA8B-266B-C4FA-5BEF7D3C7223}"/>
              </a:ext>
            </a:extLst>
          </p:cNvPr>
          <p:cNvSpPr txBox="1"/>
          <p:nvPr/>
        </p:nvSpPr>
        <p:spPr>
          <a:xfrm>
            <a:off x="4671510" y="3080552"/>
            <a:ext cx="2143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fr-FR"/>
            </a:defPPr>
            <a:lvl1pPr>
              <a:defRPr sz="1000">
                <a:solidFill>
                  <a:srgbClr val="F7F9F9">
                    <a:alpha val="60000"/>
                  </a:srgbClr>
                </a:solidFill>
                <a:latin typeface="General Sans" pitchFamily="50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161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B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1A8E085-9D05-F6CC-EE3E-0AB01BC95A57}"/>
              </a:ext>
            </a:extLst>
          </p:cNvPr>
          <p:cNvCxnSpPr>
            <a:cxnSpLocks/>
          </p:cNvCxnSpPr>
          <p:nvPr/>
        </p:nvCxnSpPr>
        <p:spPr>
          <a:xfrm flipH="1" flipV="1">
            <a:off x="6990278" y="4241730"/>
            <a:ext cx="305872" cy="31712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CE17DE54-55E4-2F72-AF05-7FD4E2ED1FDD}"/>
              </a:ext>
            </a:extLst>
          </p:cNvPr>
          <p:cNvSpPr txBox="1"/>
          <p:nvPr/>
        </p:nvSpPr>
        <p:spPr>
          <a:xfrm>
            <a:off x="6904535" y="4563947"/>
            <a:ext cx="5648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Time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A72B041F-5C0B-E061-5ECF-F224B97638B2}"/>
              </a:ext>
            </a:extLst>
          </p:cNvPr>
          <p:cNvSpPr txBox="1"/>
          <p:nvPr/>
        </p:nvSpPr>
        <p:spPr>
          <a:xfrm>
            <a:off x="8409285" y="4535197"/>
            <a:ext cx="5648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Time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cs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D19ECFA-6B21-ADE8-06B4-DD63AEA48BBC}"/>
              </a:ext>
            </a:extLst>
          </p:cNvPr>
          <p:cNvSpPr txBox="1"/>
          <p:nvPr/>
        </p:nvSpPr>
        <p:spPr>
          <a:xfrm>
            <a:off x="9968528" y="4558858"/>
            <a:ext cx="56483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2091F9"/>
                    </a:gs>
                    <a:gs pos="87000">
                      <a:srgbClr val="1BDBE9"/>
                    </a:gs>
                  </a:gsLst>
                  <a:lin ang="0" scaled="0"/>
                </a:gradFill>
                <a:effectLst/>
                <a:uLnTx/>
                <a:uFillTx/>
                <a:latin typeface="General Sans" pitchFamily="50" charset="0"/>
                <a:ea typeface="+mn-ea"/>
                <a:cs typeface="+mn-cs"/>
              </a:rPr>
              <a:t>Time</a:t>
            </a:r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/>
              <a:ea typeface="+mn-ea"/>
              <a:cs typeface="+mn-cs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DC7D709-74D9-8A60-8E47-404429E5896D}"/>
              </a:ext>
            </a:extLst>
          </p:cNvPr>
          <p:cNvCxnSpPr>
            <a:cxnSpLocks/>
          </p:cNvCxnSpPr>
          <p:nvPr/>
        </p:nvCxnSpPr>
        <p:spPr>
          <a:xfrm flipH="1" flipV="1">
            <a:off x="8503069" y="4240580"/>
            <a:ext cx="305872" cy="31712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F2213343-3EB0-D58D-B9F6-1513F7CB46A2}"/>
              </a:ext>
            </a:extLst>
          </p:cNvPr>
          <p:cNvCxnSpPr>
            <a:cxnSpLocks/>
          </p:cNvCxnSpPr>
          <p:nvPr/>
        </p:nvCxnSpPr>
        <p:spPr>
          <a:xfrm flipH="1" flipV="1">
            <a:off x="10075091" y="4241730"/>
            <a:ext cx="305872" cy="31712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882A6596-C915-4FF6-93CE-04293ECA03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344" y="296864"/>
            <a:ext cx="320037" cy="36036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5C536-B3A7-6244-3BA2-3422A4A09D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GB" dirty="0"/>
              <a:t>V</a:t>
            </a:r>
            <a:r>
              <a:rPr lang="en-FR" dirty="0"/>
              <a:t>ia Measurement Based QC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F06FE7-E395-FCF8-595D-F61394D6AF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FR" dirty="0"/>
              <a:t>Scaling Photonic QC</a:t>
            </a:r>
          </a:p>
        </p:txBody>
      </p:sp>
    </p:spTree>
    <p:extLst>
      <p:ext uri="{BB962C8B-B14F-4D97-AF65-F5344CB8AC3E}">
        <p14:creationId xmlns:p14="http://schemas.microsoft.com/office/powerpoint/2010/main" val="15595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2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62" grpId="0"/>
      <p:bldP spid="63" grpId="0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01651C-D64F-C761-3B5A-7358D6A712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FR" dirty="0"/>
              <a:t>Ascella Quantum Processor</a:t>
            </a:r>
          </a:p>
        </p:txBody>
      </p:sp>
    </p:spTree>
    <p:extLst>
      <p:ext uri="{BB962C8B-B14F-4D97-AF65-F5344CB8AC3E}">
        <p14:creationId xmlns:p14="http://schemas.microsoft.com/office/powerpoint/2010/main" val="2419473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1D329E-94C7-7C6A-DEBB-135FC3AD48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/>
              <a:t>Quantum Computing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399DC-7D41-575B-3D66-3EC80CFD9CE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E" dirty="0" err="1"/>
              <a:t>Ascella</a:t>
            </a:r>
            <a:endParaRPr lang="en-IE" dirty="0"/>
          </a:p>
        </p:txBody>
      </p:sp>
      <p:pic>
        <p:nvPicPr>
          <p:cNvPr id="4" name="Picture 3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DB98A578-5FCE-27F6-93C0-B3C33940D4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155" y="1154044"/>
            <a:ext cx="7933690" cy="55989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44B77-E621-30DC-0649-443E1994E051}"/>
              </a:ext>
            </a:extLst>
          </p:cNvPr>
          <p:cNvSpPr txBox="1"/>
          <p:nvPr/>
        </p:nvSpPr>
        <p:spPr>
          <a:xfrm>
            <a:off x="146303" y="6155267"/>
            <a:ext cx="2893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800" dirty="0">
                <a:solidFill>
                  <a:schemeClr val="bg2"/>
                </a:solidFill>
              </a:rPr>
              <a:t>arXiv:2306.00874</a:t>
            </a:r>
          </a:p>
        </p:txBody>
      </p:sp>
    </p:spTree>
    <p:extLst>
      <p:ext uri="{BB962C8B-B14F-4D97-AF65-F5344CB8AC3E}">
        <p14:creationId xmlns:p14="http://schemas.microsoft.com/office/powerpoint/2010/main" val="964448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B287E6-115C-835B-4749-E5AE339F95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/>
              <a:t>The Photon 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8BF1B-C28B-75A4-26DC-A4512BBF74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E" dirty="0"/>
              <a:t>Virtual Lab Tour</a:t>
            </a:r>
          </a:p>
        </p:txBody>
      </p:sp>
      <p:pic>
        <p:nvPicPr>
          <p:cNvPr id="4" name="Picture 3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485F0D56-A169-24AE-5907-C71B8EB5B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755" b="55880"/>
          <a:stretch/>
        </p:blipFill>
        <p:spPr>
          <a:xfrm>
            <a:off x="2665103" y="2193890"/>
            <a:ext cx="3430897" cy="24702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39ECB1-37BD-DC28-EF05-DC161BE2BC91}"/>
              </a:ext>
            </a:extLst>
          </p:cNvPr>
          <p:cNvSpPr txBox="1"/>
          <p:nvPr/>
        </p:nvSpPr>
        <p:spPr>
          <a:xfrm>
            <a:off x="2953609" y="3101998"/>
            <a:ext cx="93134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100">
                <a:solidFill>
                  <a:schemeClr val="bg1"/>
                </a:solidFill>
              </a:rPr>
              <a:t>18 x (</a:t>
            </a:r>
            <a:r>
              <a:rPr lang="en-GB" sz="1100" err="1">
                <a:solidFill>
                  <a:schemeClr val="bg1"/>
                </a:solidFill>
              </a:rPr>
              <a:t>λ</a:t>
            </a:r>
            <a:r>
              <a:rPr lang="en-GB" sz="1100">
                <a:solidFill>
                  <a:schemeClr val="bg1"/>
                </a:solidFill>
              </a:rPr>
              <a:t>/4 + </a:t>
            </a:r>
            <a:r>
              <a:rPr lang="en-GB" sz="1100" err="1">
                <a:solidFill>
                  <a:schemeClr val="bg1"/>
                </a:solidFill>
              </a:rPr>
              <a:t>λ</a:t>
            </a:r>
            <a:r>
              <a:rPr lang="en-GB" sz="1100">
                <a:solidFill>
                  <a:schemeClr val="bg1"/>
                </a:solidFill>
              </a:rPr>
              <a:t>/2)</a:t>
            </a:r>
          </a:p>
        </p:txBody>
      </p:sp>
    </p:spTree>
    <p:extLst>
      <p:ext uri="{BB962C8B-B14F-4D97-AF65-F5344CB8AC3E}">
        <p14:creationId xmlns:p14="http://schemas.microsoft.com/office/powerpoint/2010/main" val="3009801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5B287E6-115C-835B-4749-E5AE339F95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/>
              <a:t>The Photon Source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18BF1B-C28B-75A4-26DC-A4512BBF74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E" dirty="0"/>
              <a:t>Virtual Lab Tour</a:t>
            </a:r>
          </a:p>
        </p:txBody>
      </p:sp>
      <p:pic>
        <p:nvPicPr>
          <p:cNvPr id="4" name="Picture 3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485F0D56-A169-24AE-5907-C71B8EB5B3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755" b="55880"/>
          <a:stretch/>
        </p:blipFill>
        <p:spPr>
          <a:xfrm>
            <a:off x="2665103" y="2193890"/>
            <a:ext cx="3430897" cy="2470219"/>
          </a:xfrm>
          <a:prstGeom prst="rect">
            <a:avLst/>
          </a:prstGeom>
        </p:spPr>
      </p:pic>
      <p:pic>
        <p:nvPicPr>
          <p:cNvPr id="5" name="Picture 4" descr="Photo capturée">
            <a:extLst>
              <a:ext uri="{FF2B5EF4-FFF2-40B4-BE49-F238E27FC236}">
                <a16:creationId xmlns:a16="http://schemas.microsoft.com/office/drawing/2014/main" id="{DB38E4A7-1BF4-8BBB-658E-5221E3203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6937" y="2049260"/>
            <a:ext cx="2157060" cy="467326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3A63E7A-8850-A0FA-5984-147C2A87CAE1}"/>
              </a:ext>
            </a:extLst>
          </p:cNvPr>
          <p:cNvCxnSpPr>
            <a:cxnSpLocks/>
          </p:cNvCxnSpPr>
          <p:nvPr/>
        </p:nvCxnSpPr>
        <p:spPr>
          <a:xfrm flipH="1" flipV="1">
            <a:off x="5486567" y="4664109"/>
            <a:ext cx="1840370" cy="205842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Rectangle: Rounded Corners 4">
            <a:extLst>
              <a:ext uri="{FF2B5EF4-FFF2-40B4-BE49-F238E27FC236}">
                <a16:creationId xmlns:a16="http://schemas.microsoft.com/office/drawing/2014/main" id="{2A0A1056-EC8D-CD27-E9DF-2D543B4F8F1E}"/>
              </a:ext>
            </a:extLst>
          </p:cNvPr>
          <p:cNvSpPr/>
          <p:nvPr/>
        </p:nvSpPr>
        <p:spPr>
          <a:xfrm>
            <a:off x="4311114" y="2879798"/>
            <a:ext cx="1175454" cy="1784312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AB99E68-74E2-C2E4-53F8-FC4C21272E95}"/>
              </a:ext>
            </a:extLst>
          </p:cNvPr>
          <p:cNvCxnSpPr>
            <a:cxnSpLocks/>
          </p:cNvCxnSpPr>
          <p:nvPr/>
        </p:nvCxnSpPr>
        <p:spPr>
          <a:xfrm flipH="1">
            <a:off x="5425758" y="2049260"/>
            <a:ext cx="1901179" cy="886293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C39ECB1-37BD-DC28-EF05-DC161BE2BC91}"/>
              </a:ext>
            </a:extLst>
          </p:cNvPr>
          <p:cNvSpPr txBox="1"/>
          <p:nvPr/>
        </p:nvSpPr>
        <p:spPr>
          <a:xfrm>
            <a:off x="2953609" y="3101998"/>
            <a:ext cx="93134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GB" sz="1100">
                <a:solidFill>
                  <a:schemeClr val="bg1"/>
                </a:solidFill>
              </a:rPr>
              <a:t>18 x (</a:t>
            </a:r>
            <a:r>
              <a:rPr lang="en-GB" sz="1100" err="1">
                <a:solidFill>
                  <a:schemeClr val="bg1"/>
                </a:solidFill>
              </a:rPr>
              <a:t>λ</a:t>
            </a:r>
            <a:r>
              <a:rPr lang="en-GB" sz="1100">
                <a:solidFill>
                  <a:schemeClr val="bg1"/>
                </a:solidFill>
              </a:rPr>
              <a:t>/4 + </a:t>
            </a:r>
            <a:r>
              <a:rPr lang="en-GB" sz="1100" err="1">
                <a:solidFill>
                  <a:schemeClr val="bg1"/>
                </a:solidFill>
              </a:rPr>
              <a:t>λ</a:t>
            </a:r>
            <a:r>
              <a:rPr lang="en-GB" sz="1100">
                <a:solidFill>
                  <a:schemeClr val="bg1"/>
                </a:solidFill>
              </a:rPr>
              <a:t>/2)</a:t>
            </a:r>
          </a:p>
        </p:txBody>
      </p:sp>
    </p:spTree>
    <p:extLst>
      <p:ext uri="{BB962C8B-B14F-4D97-AF65-F5344CB8AC3E}">
        <p14:creationId xmlns:p14="http://schemas.microsoft.com/office/powerpoint/2010/main" val="3728842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CB802-3409-ECE6-6732-EEC3B9B95F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/>
              <a:t>Filtering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81C53-A0C0-EE8E-95E0-77F07FDE1C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E" dirty="0"/>
              <a:t>Virtual Lab Tour</a:t>
            </a:r>
          </a:p>
        </p:txBody>
      </p:sp>
      <p:pic>
        <p:nvPicPr>
          <p:cNvPr id="4" name="Picture 3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E1F4233B-BF44-6049-995C-711DB65EB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755" b="55880"/>
          <a:stretch/>
        </p:blipFill>
        <p:spPr>
          <a:xfrm>
            <a:off x="4323715" y="1865865"/>
            <a:ext cx="3430897" cy="247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96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86CB802-3409-ECE6-6732-EEC3B9B95F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/>
              <a:t>Filtering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81C53-A0C0-EE8E-95E0-77F07FDE1C2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E" dirty="0"/>
              <a:t>Virtual Lab Tour</a:t>
            </a:r>
          </a:p>
        </p:txBody>
      </p:sp>
      <p:pic>
        <p:nvPicPr>
          <p:cNvPr id="4" name="Picture 3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E1F4233B-BF44-6049-995C-711DB65EB6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6755" b="55880"/>
          <a:stretch/>
        </p:blipFill>
        <p:spPr>
          <a:xfrm>
            <a:off x="4323715" y="1865865"/>
            <a:ext cx="3430897" cy="2470219"/>
          </a:xfrm>
          <a:prstGeom prst="rect">
            <a:avLst/>
          </a:prstGeom>
        </p:spPr>
      </p:pic>
      <p:pic>
        <p:nvPicPr>
          <p:cNvPr id="5" name="Picture 2" descr="Photo capturée">
            <a:extLst>
              <a:ext uri="{FF2B5EF4-FFF2-40B4-BE49-F238E27FC236}">
                <a16:creationId xmlns:a16="http://schemas.microsoft.com/office/drawing/2014/main" id="{01A8F673-9299-04E2-C98A-0204D172DE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70"/>
          <a:stretch/>
        </p:blipFill>
        <p:spPr bwMode="auto">
          <a:xfrm>
            <a:off x="3042579" y="4629127"/>
            <a:ext cx="3788586" cy="2139689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0E73E54-5AC6-59A9-F112-843E972E14D1}"/>
              </a:ext>
            </a:extLst>
          </p:cNvPr>
          <p:cNvCxnSpPr>
            <a:cxnSpLocks/>
          </p:cNvCxnSpPr>
          <p:nvPr/>
        </p:nvCxnSpPr>
        <p:spPr>
          <a:xfrm flipH="1">
            <a:off x="6831165" y="2743178"/>
            <a:ext cx="1082098" cy="1881741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DB8DBE-4517-4F8E-8C28-01E121455718}"/>
              </a:ext>
            </a:extLst>
          </p:cNvPr>
          <p:cNvCxnSpPr>
            <a:cxnSpLocks/>
          </p:cNvCxnSpPr>
          <p:nvPr/>
        </p:nvCxnSpPr>
        <p:spPr>
          <a:xfrm flipV="1">
            <a:off x="3127613" y="2697441"/>
            <a:ext cx="3198213" cy="1845893"/>
          </a:xfrm>
          <a:prstGeom prst="line">
            <a:avLst/>
          </a:prstGeom>
          <a:ln w="28575"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Rectangle: Rounded Corners 5">
            <a:extLst>
              <a:ext uri="{FF2B5EF4-FFF2-40B4-BE49-F238E27FC236}">
                <a16:creationId xmlns:a16="http://schemas.microsoft.com/office/drawing/2014/main" id="{23BF8FFF-6050-778E-4451-31A3469601AF}"/>
              </a:ext>
            </a:extLst>
          </p:cNvPr>
          <p:cNvSpPr/>
          <p:nvPr/>
        </p:nvSpPr>
        <p:spPr>
          <a:xfrm>
            <a:off x="6325826" y="1926201"/>
            <a:ext cx="1623431" cy="861774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440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58C1759-D9B7-61E7-4384-4451EFB8D7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IE" dirty="0"/>
              <a:t>Demultiplexer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EE9526-C13D-6B9F-F696-21E5665BFAE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IE" dirty="0"/>
              <a:t>Virtual Lab Tour</a:t>
            </a:r>
          </a:p>
        </p:txBody>
      </p:sp>
      <p:pic>
        <p:nvPicPr>
          <p:cNvPr id="4" name="Picture 3" descr="A picture containing text, screenshot, design&#10;&#10;Description automatically generated">
            <a:extLst>
              <a:ext uri="{FF2B5EF4-FFF2-40B4-BE49-F238E27FC236}">
                <a16:creationId xmlns:a16="http://schemas.microsoft.com/office/drawing/2014/main" id="{40F78994-6AA2-5B90-2F49-7F85D3F6F8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68" b="38953"/>
          <a:stretch/>
        </p:blipFill>
        <p:spPr>
          <a:xfrm>
            <a:off x="2129155" y="1154044"/>
            <a:ext cx="6341608" cy="341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273934"/>
      </p:ext>
    </p:extLst>
  </p:cSld>
  <p:clrMapOvr>
    <a:masterClrMapping/>
  </p:clrMapOvr>
</p:sld>
</file>

<file path=ppt/theme/theme1.xml><?xml version="1.0" encoding="utf-8"?>
<a:theme xmlns:a="http://schemas.openxmlformats.org/drawingml/2006/main" name="Conception personnalisée">
  <a:themeElements>
    <a:clrScheme name="Quandela Colors">
      <a:dk1>
        <a:srgbClr val="000000"/>
      </a:dk1>
      <a:lt1>
        <a:srgbClr val="FFFFFF"/>
      </a:lt1>
      <a:dk2>
        <a:srgbClr val="17160F"/>
      </a:dk2>
      <a:lt2>
        <a:srgbClr val="6E7075"/>
      </a:lt2>
      <a:accent1>
        <a:srgbClr val="946CB9"/>
      </a:accent1>
      <a:accent2>
        <a:srgbClr val="8788C5"/>
      </a:accent2>
      <a:accent3>
        <a:srgbClr val="6AB4DB"/>
      </a:accent3>
      <a:accent4>
        <a:srgbClr val="7AA0D1"/>
      </a:accent4>
      <a:accent5>
        <a:srgbClr val="58C3E1"/>
      </a:accent5>
      <a:accent6>
        <a:srgbClr val="373E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B20C7606-B78C-2E46-BD87-20A52E07A7B2}" vid="{66965E41-5BDD-FF4B-A120-B846E05DA5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6b100a9-0dae-46cc-bc09-a6ba74d6fcc3" xsi:nil="true"/>
    <lcf76f155ced4ddcb4097134ff3c332f xmlns="c8c10401-bff7-4fd4-b5b0-92611a3006f2">
      <Terms xmlns="http://schemas.microsoft.com/office/infopath/2007/PartnerControls"/>
    </lcf76f155ced4ddcb4097134ff3c332f>
    <_Flow_SignoffStatus xmlns="c8c10401-bff7-4fd4-b5b0-92611a3006f2" xsi:nil="true"/>
    <SharedWithUsers xmlns="e6b100a9-0dae-46cc-bc09-a6ba74d6fcc3">
      <UserInfo>
        <DisplayName>Shane Mansfield</DisplayName>
        <AccountId>360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6CDE2B3130DA543A6FB5045D0857C9C" ma:contentTypeVersion="18" ma:contentTypeDescription="Crée un document." ma:contentTypeScope="" ma:versionID="2ad5f402fe57bf610b8716bba7e06530">
  <xsd:schema xmlns:xsd="http://www.w3.org/2001/XMLSchema" xmlns:xs="http://www.w3.org/2001/XMLSchema" xmlns:p="http://schemas.microsoft.com/office/2006/metadata/properties" xmlns:ns2="c8c10401-bff7-4fd4-b5b0-92611a3006f2" xmlns:ns3="e6b100a9-0dae-46cc-bc09-a6ba74d6fcc3" targetNamespace="http://schemas.microsoft.com/office/2006/metadata/properties" ma:root="true" ma:fieldsID="ea66fe044b995839735a2057fc8e0f25" ns2:_="" ns3:_="">
    <xsd:import namespace="c8c10401-bff7-4fd4-b5b0-92611a3006f2"/>
    <xsd:import namespace="e6b100a9-0dae-46cc-bc09-a6ba74d6fcc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_Flow_SignoffStatu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8c10401-bff7-4fd4-b5b0-92611a3006f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2" nillable="true" ma:taxonomy="true" ma:internalName="lcf76f155ced4ddcb4097134ff3c332f" ma:taxonomyFieldName="MediaServiceImageTags" ma:displayName="Balises d’images" ma:readOnly="false" ma:fieldId="{5cf76f15-5ced-4ddc-b409-7134ff3c332f}" ma:taxonomyMulti="true" ma:sspId="4c5944bd-21f9-43a5-ac85-189991f9107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_Flow_SignoffStatus" ma:index="24" nillable="true" ma:displayName="État de validation" ma:internalName="_x00c9_tat_x0020_de_x0020_validation">
      <xsd:simpleType>
        <xsd:restriction base="dms:Text"/>
      </xsd:simpleType>
    </xsd:element>
    <xsd:element name="MediaServiceObjectDetectorVersions" ma:index="25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b100a9-0dae-46cc-bc09-a6ba74d6fcc3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bc906b60-8f30-4226-9cc9-c2a8cd70c041}" ma:internalName="TaxCatchAll" ma:showField="CatchAllData" ma:web="e6b100a9-0dae-46cc-bc09-a6ba74d6fcc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243958D-48B9-45F2-BDD3-ECB5A04B643B}">
  <ds:schemaRefs>
    <ds:schemaRef ds:uri="http://purl.org/dc/elements/1.1/"/>
    <ds:schemaRef ds:uri="http://purl.org/dc/dcmitype/"/>
    <ds:schemaRef ds:uri="c8c10401-bff7-4fd4-b5b0-92611a3006f2"/>
    <ds:schemaRef ds:uri="e6b100a9-0dae-46cc-bc09-a6ba74d6fcc3"/>
    <ds:schemaRef ds:uri="http://www.w3.org/XML/1998/namespace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C85ADC98-4880-442F-9D9B-A0F33F96900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44D3B51-9660-4F23-ADA8-97DF0EF3FD51}">
  <ds:schemaRefs>
    <ds:schemaRef ds:uri="c8c10401-bff7-4fd4-b5b0-92611a3006f2"/>
    <ds:schemaRef ds:uri="e6b100a9-0dae-46cc-bc09-a6ba74d6fcc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Conception personnalisée</Template>
  <TotalTime>3598</TotalTime>
  <Words>888</Words>
  <Application>Microsoft Macintosh PowerPoint</Application>
  <PresentationFormat>Widescreen</PresentationFormat>
  <Paragraphs>190</Paragraphs>
  <Slides>27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Abadi</vt:lpstr>
      <vt:lpstr>Arial</vt:lpstr>
      <vt:lpstr>Calibri</vt:lpstr>
      <vt:lpstr>Calibri Light</vt:lpstr>
      <vt:lpstr>Cambria Math</vt:lpstr>
      <vt:lpstr>Candara</vt:lpstr>
      <vt:lpstr>General Sans</vt:lpstr>
      <vt:lpstr>Times New Roman</vt:lpstr>
      <vt:lpstr>Conception personnalisée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Shane Mansfield</dc:creator>
  <cp:lastModifiedBy>Shane Mansfield</cp:lastModifiedBy>
  <cp:revision>3</cp:revision>
  <dcterms:created xsi:type="dcterms:W3CDTF">2023-07-03T19:15:06Z</dcterms:created>
  <dcterms:modified xsi:type="dcterms:W3CDTF">2023-09-18T09:39:06Z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0x010100C6CDE2B3130DA543A6FB5045D0857C9C</vt:lpwstr>
  </property>
  <property fmtid="{D5CDD505-2E9C-101B-9397-08002B2CF9AE}" pid="3" name="MediaServiceImageTags">
    <vt:lpwstr/>
  </property>
</Properties>
</file>